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e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50" r:id="rId2"/>
    <p:sldId id="346" r:id="rId3"/>
    <p:sldId id="452" r:id="rId4"/>
    <p:sldId id="483" r:id="rId5"/>
    <p:sldId id="35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EA5CC-FBD3-475D-B426-3D728BC32F4B}" type="datetimeFigureOut">
              <a:rPr lang="fr-FR" smtClean="0"/>
              <a:t>01/04/2025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6AA09-5C77-4C72-A592-16606D6EC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9980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9026892-E832-4968-BB62-B6F199CBC023}" type="slidenum">
              <a:t>1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3225" cy="3084513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400641"/>
            <a:ext cx="5483876" cy="3597843"/>
          </a:xfrm>
        </p:spPr>
        <p:txBody>
          <a:bodyPr/>
          <a:lstStyle/>
          <a:p>
            <a:endParaRPr lang="fr-FR"/>
          </a:p>
        </p:txBody>
      </p:sp>
      <p:sp>
        <p:nvSpPr>
          <p:cNvPr id="5" name="CustomShape 3"/>
          <p:cNvSpPr/>
          <p:nvPr/>
        </p:nvSpPr>
        <p:spPr>
          <a:xfrm>
            <a:off x="3884755" y="8685364"/>
            <a:ext cx="2969276" cy="45612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b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527E9A4-EA80-4AA6-B43A-B7663DE65CDC}" type="slidenum">
              <a:t>1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/>
              <a:cs typeface="Ari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82991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F675BC1-EA4C-45E3-8228-283A24ED5EA3}" type="slidenum">
              <a:t>2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3225" cy="3084513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400641"/>
            <a:ext cx="5483876" cy="3597843"/>
          </a:xfrm>
        </p:spPr>
        <p:txBody>
          <a:bodyPr/>
          <a:lstStyle/>
          <a:p>
            <a:endParaRPr lang="fr-FR"/>
          </a:p>
        </p:txBody>
      </p:sp>
      <p:sp>
        <p:nvSpPr>
          <p:cNvPr id="5" name="CustomShape 3"/>
          <p:cNvSpPr/>
          <p:nvPr/>
        </p:nvSpPr>
        <p:spPr>
          <a:xfrm>
            <a:off x="3884755" y="8685364"/>
            <a:ext cx="2969276" cy="45612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b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27C7F46-3B45-496B-9C0A-33C4E75883A5}" type="slidenum">
              <a:t>2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/>
              <a:cs typeface="Ari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536248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6206387-7637-4C28-83AE-B12957EB4B5E}" type="slidenum">
              <a:t>5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3" cy="4114443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0323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820DE3-FAA4-14A4-305F-E5230EDF0B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0B3896A-D404-F0C1-6E73-9031C84FBF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941BF46-750E-C921-5609-ADB134E56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25D6-5489-456C-8BE8-3634F8A4E55B}" type="datetimeFigureOut">
              <a:rPr lang="fr-FR" smtClean="0"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653D57-21A1-5965-F699-A29BE7983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541C27-0A8D-E5C6-DE7F-232913A36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29FE-FD7E-4AB7-A1C1-826B94E553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294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CB4BD2-4450-1B42-AF7D-49BB0630D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0A3308-784A-6082-697B-555799022F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197D60-D047-EE7F-D152-AA4DF06A7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25D6-5489-456C-8BE8-3634F8A4E55B}" type="datetimeFigureOut">
              <a:rPr lang="fr-FR" smtClean="0"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273662-4E56-F905-9CEB-86C55AA95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F078229-23BB-5F47-FF85-957ED548A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29FE-FD7E-4AB7-A1C1-826B94E553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7328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504EFC0-FFD1-CC02-18A8-17EA2A2E94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E048037-76A2-53A5-629D-BC2458DE5A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478546-8193-15B1-C459-87ABF1604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25D6-5489-456C-8BE8-3634F8A4E55B}" type="datetimeFigureOut">
              <a:rPr lang="fr-FR" smtClean="0"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33A7D9-D700-7780-AAAC-F4E39A630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5B9919-4F82-0687-8826-AE60C1815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29FE-FD7E-4AB7-A1C1-826B94E553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754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90956C-6D29-9A3A-5258-47E3D6AD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605760-1407-DFB9-56F6-B88589C35E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DA281C8-813D-F86E-94C3-EE870BD07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25D6-5489-456C-8BE8-3634F8A4E55B}" type="datetimeFigureOut">
              <a:rPr lang="fr-FR" smtClean="0"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0F6BC2-AD9B-E62B-9524-9F9D10D57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59CFE7F-31F8-70AA-0B42-9F88D9898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29FE-FD7E-4AB7-A1C1-826B94E553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1761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3F5375-072A-E361-E81E-2234221D1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3F520C0-241E-BE8A-CDCA-353C5E05C7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ECA771-C102-5EA2-15C9-9F9CA4CB8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25D6-5489-456C-8BE8-3634F8A4E55B}" type="datetimeFigureOut">
              <a:rPr lang="fr-FR" smtClean="0"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87B703-4EF7-2575-861C-DB2CF6BC1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704E0C-8886-6983-A483-781A62C62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29FE-FD7E-4AB7-A1C1-826B94E553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076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1948E9-B245-E283-25F9-4016F287D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462EB0B-AD93-B4F3-8890-BA49EA5DF1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01B93EB-8D52-4F91-3D8F-6E1AEFC49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5CC1FC8-3B9A-8718-369F-B4E313682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25D6-5489-456C-8BE8-3634F8A4E55B}" type="datetimeFigureOut">
              <a:rPr lang="fr-FR" smtClean="0"/>
              <a:t>01/04/2025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41C8E5A-5635-0FE8-D3B8-EE5F9EFEA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4F70BFD-1A31-18F6-614E-ECC0432A5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29FE-FD7E-4AB7-A1C1-826B94E553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039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5AAA49-6E03-ACCB-F6AF-7D3ABE915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2611E96-E5BC-70F8-589D-8447D772D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4EEBDB7-987F-8FC5-EE07-1B053F73B1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D5A9F7B-A88E-D920-414E-1106EA8100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9BDD10D-166A-7C8C-1E81-1F8A5BBFBB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9DE5214-2949-2897-83A9-932102E18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25D6-5489-456C-8BE8-3634F8A4E55B}" type="datetimeFigureOut">
              <a:rPr lang="fr-FR" smtClean="0"/>
              <a:t>01/04/2025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05AA6BF-68C1-4D7F-7085-7E34E7031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D5BE5DC-7CAF-B311-43FE-9A450C1F8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29FE-FD7E-4AB7-A1C1-826B94E553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1847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0A5D71-4B04-27C8-AE70-66E894B87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C6E3D8-F826-3E1D-F6AA-506CA5B67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25D6-5489-456C-8BE8-3634F8A4E55B}" type="datetimeFigureOut">
              <a:rPr lang="fr-FR" smtClean="0"/>
              <a:t>01/04/2025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FB1886-61BE-EF2D-8771-F4F865ED5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18FA2B-D568-0709-EB41-756DE9C54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29FE-FD7E-4AB7-A1C1-826B94E553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3791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92E9CEB-1DF9-5CEB-53EC-3C214DB92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25D6-5489-456C-8BE8-3634F8A4E55B}" type="datetimeFigureOut">
              <a:rPr lang="fr-FR" smtClean="0"/>
              <a:t>01/04/2025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178EA13-9D13-ADDA-5207-9CC060220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178240D-5E0F-B857-C522-53AC9E88E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29FE-FD7E-4AB7-A1C1-826B94E553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0688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02DAB8-6C25-E1F4-4BA7-4AF5E026B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AF6125-4CE9-415B-21D9-4119C93BC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4338C94-3FE7-5FC3-BD1F-BA46E4BB00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DE7FE0F-3636-4932-02E8-3FB50A834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25D6-5489-456C-8BE8-3634F8A4E55B}" type="datetimeFigureOut">
              <a:rPr lang="fr-FR" smtClean="0"/>
              <a:t>01/04/2025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1CEDC2F-B274-741E-907D-181F9EDC5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FB469AA-E65E-F02D-9018-6B716B44E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29FE-FD7E-4AB7-A1C1-826B94E553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06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66FC89-AE9D-B4CB-4C9E-FDE1A9B00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8F04FD9-37BF-4333-68BA-230E410A0A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00D0E6C-4CD9-787A-BD1A-ABF2B8A59D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144F18D-A1E9-E8F3-5003-338BF56CB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25D6-5489-456C-8BE8-3634F8A4E55B}" type="datetimeFigureOut">
              <a:rPr lang="fr-FR" smtClean="0"/>
              <a:t>01/04/2025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86355CA-45B1-A166-684B-C9A7226F0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2F5EF52-7364-B091-CDA4-C1AFE6DC2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29FE-FD7E-4AB7-A1C1-826B94E553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4545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76D6B14-34D8-6575-1A78-9420FB335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CDACE-0247-A501-9D27-EF38AE44B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A430FD-3DA9-929F-5055-7FC3538DFA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125D6-5489-456C-8BE8-3634F8A4E55B}" type="datetimeFigureOut">
              <a:rPr lang="fr-FR" smtClean="0"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993838-0207-2753-39D3-DC7A7323BD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9020E3-2251-A8B5-56DA-A800ECC152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429FE-FD7E-4AB7-A1C1-826B94E553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18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cidff.ariege@wanadoo.fr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575276" y="347755"/>
            <a:ext cx="9195480" cy="69299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0" tIns="0" rIns="0" bIns="0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800" b="1" i="0" u="none" strike="noStrike" kern="1200" cap="none" spc="0" baseline="0">
              <a:solidFill>
                <a:srgbClr val="5CB8B3"/>
              </a:solidFill>
              <a:uFillTx/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3">
            <a:alphaModFix/>
            <a:lum bright="1000"/>
          </a:blip>
          <a:srcRect/>
          <a:stretch>
            <a:fillRect/>
          </a:stretch>
        </p:blipFill>
        <p:spPr>
          <a:xfrm>
            <a:off x="6649653" y="1040751"/>
            <a:ext cx="5145976" cy="225602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CustomShape 3"/>
          <p:cNvSpPr/>
          <p:nvPr/>
        </p:nvSpPr>
        <p:spPr>
          <a:xfrm>
            <a:off x="0" y="3193589"/>
            <a:ext cx="3888395" cy="47082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400" b="0" i="0" u="none" strike="noStrike" kern="1200" cap="none" spc="0" baseline="0" dirty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7" name="CustomShape 4"/>
          <p:cNvSpPr/>
          <p:nvPr/>
        </p:nvSpPr>
        <p:spPr>
          <a:xfrm>
            <a:off x="6649653" y="414543"/>
            <a:ext cx="5028021" cy="528494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1200" cap="none" spc="0" baseline="0" dirty="0">
                <a:solidFill>
                  <a:schemeClr val="accent2">
                    <a:lumMod val="50000"/>
                  </a:schemeClr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  <a:t>Unité d’Accueil des Victimes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67ADB8F-72EE-4FF4-A594-8CFD0825F128}"/>
              </a:ext>
            </a:extLst>
          </p:cNvPr>
          <p:cNvSpPr txBox="1"/>
          <p:nvPr/>
        </p:nvSpPr>
        <p:spPr>
          <a:xfrm>
            <a:off x="483836" y="5295683"/>
            <a:ext cx="5612164" cy="13285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sng" strike="noStrike" kern="1200" cap="none" spc="0" baseline="0" dirty="0">
                <a:solidFill>
                  <a:srgbClr val="0070C0"/>
                </a:solidFill>
                <a:uFillTx/>
                <a:latin typeface="Arial" pitchFamily="34"/>
                <a:ea typeface="DejaVu Sans" pitchFamily="2"/>
                <a:cs typeface="Arial" pitchFamily="34"/>
              </a:rPr>
              <a:t>Service d’aide aux victimes </a:t>
            </a:r>
            <a:r>
              <a:rPr lang="fr-FR" sz="1600" b="0" i="0" u="none" strike="noStrike" kern="1200" cap="none" spc="0" baseline="0" dirty="0">
                <a:solidFill>
                  <a:srgbClr val="404040"/>
                </a:solidFill>
                <a:uFillTx/>
                <a:latin typeface="Arial" pitchFamily="34"/>
                <a:ea typeface="DejaVu Sans" pitchFamily="2"/>
                <a:cs typeface="Arial" pitchFamily="34"/>
              </a:rPr>
              <a:t>: Informations et accompagnement juridique des victimes d’infractions pénales, soutien psychologique, TGD/BAR, </a:t>
            </a:r>
            <a:r>
              <a:rPr lang="fr-FR" sz="1600" dirty="0">
                <a:solidFill>
                  <a:srgbClr val="000000"/>
                </a:solidFill>
                <a:latin typeface="Arial" panose="020B0604020202020204" pitchFamily="34" charset="0"/>
                <a:ea typeface="MS PGothic" pitchFamily="2"/>
                <a:cs typeface="Arial" panose="020B0604020202020204" pitchFamily="34" charset="0"/>
              </a:rPr>
              <a:t>Permanences délocalisées</a:t>
            </a:r>
            <a:endParaRPr lang="fr-FR" sz="1600" b="0" i="0" u="none" strike="noStrike" kern="1200" cap="none" spc="0" baseline="0" dirty="0">
              <a:solidFill>
                <a:srgbClr val="404040"/>
              </a:solidFill>
              <a:uFillTx/>
              <a:latin typeface="Arial" pitchFamily="34"/>
              <a:ea typeface="DejaVu Sans" pitchFamily="2"/>
              <a:cs typeface="Arial" pitchFamily="34"/>
            </a:endParaRPr>
          </a:p>
          <a:p>
            <a:pPr marL="0" marR="0" lvl="0" indent="0" algn="l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sng" strike="noStrike" kern="1200" cap="none" spc="0" baseline="0" dirty="0">
                <a:solidFill>
                  <a:srgbClr val="0070C0"/>
                </a:solidFill>
                <a:uFillTx/>
                <a:latin typeface="Arial" pitchFamily="34"/>
                <a:ea typeface="DejaVu Sans" pitchFamily="2"/>
                <a:cs typeface="Arial" pitchFamily="34"/>
              </a:rPr>
              <a:t>Service </a:t>
            </a:r>
            <a:r>
              <a:rPr lang="fr-FR" sz="1600" u="sng" dirty="0">
                <a:solidFill>
                  <a:srgbClr val="0070C0"/>
                </a:solidFill>
                <a:latin typeface="Arial" pitchFamily="34"/>
                <a:ea typeface="DejaVu Sans" pitchFamily="2"/>
                <a:cs typeface="Arial" pitchFamily="34"/>
              </a:rPr>
              <a:t>auteurs :</a:t>
            </a:r>
            <a:r>
              <a:rPr lang="fr-FR" sz="1600" dirty="0">
                <a:solidFill>
                  <a:srgbClr val="0070C0"/>
                </a:solidFill>
                <a:latin typeface="Arial" pitchFamily="34"/>
                <a:ea typeface="DejaVu Sans" pitchFamily="2"/>
                <a:cs typeface="Arial" pitchFamily="34"/>
              </a:rPr>
              <a:t> </a:t>
            </a:r>
            <a:r>
              <a:rPr lang="fr-FR" sz="1600" b="0" i="0" u="none" strike="noStrike" kern="1200" cap="none" spc="0" baseline="0" dirty="0">
                <a:solidFill>
                  <a:srgbClr val="404040"/>
                </a:solidFill>
                <a:uFillTx/>
                <a:latin typeface="Arial" pitchFamily="34"/>
                <a:ea typeface="DejaVu Sans" pitchFamily="2"/>
                <a:cs typeface="Arial" pitchFamily="34"/>
              </a:rPr>
              <a:t>groupe auteurs, stages….                           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93C528A-B8AE-4882-A181-C920D0485210}"/>
              </a:ext>
            </a:extLst>
          </p:cNvPr>
          <p:cNvSpPr txBox="1"/>
          <p:nvPr/>
        </p:nvSpPr>
        <p:spPr>
          <a:xfrm>
            <a:off x="110221" y="4206154"/>
            <a:ext cx="6096000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dirty="0">
                <a:solidFill>
                  <a:srgbClr val="0070C0"/>
                </a:solidFill>
                <a:latin typeface="Arial" pitchFamily="18"/>
                <a:ea typeface="DejaVu Sans" pitchFamily="2"/>
                <a:cs typeface="DejaVu Sans" pitchFamily="2"/>
              </a:rPr>
              <a:t>France VICTIMES 09 ASJOA </a:t>
            </a:r>
          </a:p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1" dirty="0">
                <a:solidFill>
                  <a:srgbClr val="0070C0"/>
                </a:solidFill>
                <a:latin typeface="Arial" pitchFamily="18"/>
                <a:ea typeface="DejaVu Sans" pitchFamily="2"/>
                <a:cs typeface="DejaVu Sans" pitchFamily="2"/>
              </a:rPr>
              <a:t>14 bd du sud </a:t>
            </a:r>
          </a:p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1" dirty="0">
                <a:solidFill>
                  <a:srgbClr val="0070C0"/>
                </a:solidFill>
                <a:latin typeface="Arial" pitchFamily="18"/>
                <a:ea typeface="DejaVu Sans" pitchFamily="2"/>
                <a:cs typeface="DejaVu Sans" pitchFamily="2"/>
              </a:rPr>
              <a:t>09000 Foix</a:t>
            </a:r>
          </a:p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1" dirty="0">
                <a:solidFill>
                  <a:srgbClr val="0070C0"/>
                </a:solidFill>
                <a:latin typeface="Arial" pitchFamily="18"/>
                <a:ea typeface="DejaVu Sans" pitchFamily="2"/>
                <a:cs typeface="DejaVu Sans" pitchFamily="2"/>
              </a:rPr>
              <a:t>05 61 02 81 81</a:t>
            </a:r>
          </a:p>
        </p:txBody>
      </p:sp>
      <p:pic>
        <p:nvPicPr>
          <p:cNvPr id="11" name="Espace réservé du contenu 1">
            <a:extLst>
              <a:ext uri="{FF2B5EF4-FFF2-40B4-BE49-F238E27FC236}">
                <a16:creationId xmlns:a16="http://schemas.microsoft.com/office/drawing/2014/main" id="{A34CF054-06AD-4E4A-A71B-4DE61BC91CE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l="19319" t="2222" r="25752" b="8151"/>
          <a:stretch>
            <a:fillRect/>
          </a:stretch>
        </p:blipFill>
        <p:spPr>
          <a:xfrm>
            <a:off x="9269251" y="3885619"/>
            <a:ext cx="1230867" cy="179687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7F5D3D7-0D6E-4BE8-8073-0379D2FB4F30}"/>
              </a:ext>
            </a:extLst>
          </p:cNvPr>
          <p:cNvSpPr txBox="1"/>
          <p:nvPr/>
        </p:nvSpPr>
        <p:spPr>
          <a:xfrm>
            <a:off x="6649654" y="4622845"/>
            <a:ext cx="2321140" cy="100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b="1" i="0" u="none" strike="noStrike" kern="1200" cap="none" spc="0" baseline="0" dirty="0">
                <a:solidFill>
                  <a:schemeClr val="accent2">
                    <a:lumMod val="50000"/>
                  </a:schemeClr>
                </a:solidFill>
                <a:uFillTx/>
                <a:latin typeface="Arial" pitchFamily="18"/>
                <a:ea typeface="DejaVu Sans" pitchFamily="2"/>
                <a:cs typeface="DejaVu Sans" pitchFamily="2"/>
              </a:rPr>
              <a:t>Les PEP 09/ VFA</a:t>
            </a:r>
          </a:p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1" i="0" u="none" strike="noStrike" kern="1200" cap="none" spc="0" baseline="0" dirty="0">
                <a:solidFill>
                  <a:schemeClr val="accent2">
                    <a:lumMod val="50000"/>
                  </a:schemeClr>
                </a:solidFill>
                <a:uFillTx/>
                <a:latin typeface="Arial" pitchFamily="18"/>
                <a:ea typeface="DejaVu Sans" pitchFamily="2"/>
                <a:cs typeface="DejaVu Sans" pitchFamily="2"/>
              </a:rPr>
              <a:t>4 rue des Carmes </a:t>
            </a:r>
          </a:p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1" i="0" u="none" strike="noStrike" kern="1200" cap="none" spc="0" baseline="0" dirty="0">
                <a:solidFill>
                  <a:schemeClr val="accent2">
                    <a:lumMod val="50000"/>
                  </a:schemeClr>
                </a:solidFill>
                <a:uFillTx/>
                <a:latin typeface="Arial" pitchFamily="18"/>
                <a:ea typeface="DejaVu Sans" pitchFamily="2"/>
                <a:cs typeface="DejaVu Sans" pitchFamily="2"/>
              </a:rPr>
              <a:t> 09100 Pamiers </a:t>
            </a:r>
            <a:br>
              <a:rPr lang="fr-FR" sz="1600" b="0" i="0" u="none" strike="noStrike" kern="1200" cap="none" spc="0" baseline="0" dirty="0">
                <a:solidFill>
                  <a:schemeClr val="accent2">
                    <a:lumMod val="50000"/>
                  </a:schemeClr>
                </a:solidFill>
                <a:uFillTx/>
                <a:latin typeface="Arial" pitchFamily="18"/>
                <a:ea typeface="DejaVu Sans" pitchFamily="2"/>
                <a:cs typeface="DejaVu Sans" pitchFamily="2"/>
              </a:rPr>
            </a:br>
            <a:r>
              <a:rPr lang="fr-FR" sz="1600" b="1" i="0" u="none" strike="noStrike" kern="1200" cap="none" spc="0" baseline="0" dirty="0">
                <a:solidFill>
                  <a:schemeClr val="accent2">
                    <a:lumMod val="50000"/>
                  </a:schemeClr>
                </a:solidFill>
                <a:uFillTx/>
                <a:latin typeface="Arial" pitchFamily="18"/>
                <a:ea typeface="DejaVu Sans" pitchFamily="2"/>
                <a:cs typeface="DejaVu Sans" pitchFamily="2"/>
              </a:rPr>
              <a:t>05.61.67.51.72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CD21AC9-D057-46DB-A0B3-0753F738268E}"/>
              </a:ext>
            </a:extLst>
          </p:cNvPr>
          <p:cNvSpPr txBox="1"/>
          <p:nvPr/>
        </p:nvSpPr>
        <p:spPr>
          <a:xfrm>
            <a:off x="6649654" y="5677368"/>
            <a:ext cx="310198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ea typeface="MS PGothic" pitchFamily="2"/>
                <a:cs typeface="Arial" panose="020B0604020202020204" pitchFamily="34" charset="0"/>
              </a:rPr>
              <a:t>Accueil de jour, Groupe de parole 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ea typeface="MS PGothic" pitchFamily="2"/>
                <a:cs typeface="Arial" panose="020B0604020202020204" pitchFamily="34" charset="0"/>
              </a:rPr>
              <a:t>Permanences St Girons, Lavelanet, Pamiers</a:t>
            </a:r>
          </a:p>
        </p:txBody>
      </p:sp>
      <p:pic>
        <p:nvPicPr>
          <p:cNvPr id="12" name="Image 1">
            <a:extLst>
              <a:ext uri="{FF2B5EF4-FFF2-40B4-BE49-F238E27FC236}">
                <a16:creationId xmlns:a16="http://schemas.microsoft.com/office/drawing/2014/main" id="{26B8878C-05B2-405F-A824-F016891B9685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lum bright="-2000"/>
          </a:blip>
          <a:srcRect/>
          <a:stretch>
            <a:fillRect/>
          </a:stretch>
        </p:blipFill>
        <p:spPr>
          <a:xfrm>
            <a:off x="396371" y="341487"/>
            <a:ext cx="2608180" cy="139852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04113692-1450-411D-BBDF-D7628BB6414C}"/>
              </a:ext>
            </a:extLst>
          </p:cNvPr>
          <p:cNvSpPr txBox="1"/>
          <p:nvPr/>
        </p:nvSpPr>
        <p:spPr>
          <a:xfrm>
            <a:off x="483836" y="1838900"/>
            <a:ext cx="561216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ea typeface="MS PGothic" pitchFamily="2"/>
                <a:cs typeface="Arial" panose="020B0604020202020204" pitchFamily="34" charset="0"/>
              </a:rPr>
              <a:t>Accès aux droits  (famille, logement, droit des étrangers…), accompagnement dans l’emploi, </a:t>
            </a:r>
            <a:r>
              <a:rPr lang="fr-FR" sz="1600" b="0" i="0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ea typeface="MS PGothic" pitchFamily="2"/>
                <a:cs typeface="Arial" panose="020B0604020202020204" pitchFamily="34" charset="0"/>
              </a:rPr>
              <a:t>accueil de jour </a:t>
            </a:r>
            <a:r>
              <a:rPr lang="fr-FR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ea typeface="MS PGothic" pitchFamily="2"/>
                <a:cs typeface="Arial" panose="020B0604020202020204" pitchFamily="34" charset="0"/>
              </a:rPr>
              <a:t>à Foix pour femmes victimes de violences avec enfants (du lundi au vendredi de 10h à16h</a:t>
            </a:r>
            <a:r>
              <a:rPr lang="fr-FR" sz="1600" dirty="0">
                <a:solidFill>
                  <a:srgbClr val="000000"/>
                </a:solidFill>
                <a:latin typeface="Arial" panose="020B0604020202020204" pitchFamily="34" charset="0"/>
                <a:ea typeface="MS PGothic" pitchFamily="2"/>
                <a:cs typeface="Arial" panose="020B0604020202020204" pitchFamily="34" charset="0"/>
              </a:rPr>
              <a:t>), soutien psychologique, sophrologie, groupe de parole, ateliers collectifs, intervention en milieu scolaire… Permanences délocalisées</a:t>
            </a:r>
            <a:endParaRPr lang="fr-FR" sz="16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 pitchFamily="34" charset="0"/>
              <a:ea typeface="MS PGothic" pitchFamily="2"/>
              <a:cs typeface="Arial" panose="020B0604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BB0F430-CFD4-4C52-BCCE-06FDA93B4BB6}"/>
              </a:ext>
            </a:extLst>
          </p:cNvPr>
          <p:cNvSpPr txBox="1"/>
          <p:nvPr/>
        </p:nvSpPr>
        <p:spPr>
          <a:xfrm>
            <a:off x="2545719" y="450486"/>
            <a:ext cx="40074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C55A11"/>
                </a:solidFill>
                <a:uFillTx/>
                <a:latin typeface="Arial" panose="020B0604020202020204" pitchFamily="34" charset="0"/>
                <a:ea typeface="MS PGothic" pitchFamily="2"/>
                <a:cs typeface="Arial" panose="020B0604020202020204" pitchFamily="34" charset="0"/>
              </a:rPr>
              <a:t>05 61 02 81 77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ea typeface="MS PGothic" pitchFamily="2"/>
                <a:cs typeface="Arial" panose="020B0604020202020204" pitchFamily="34" charset="0"/>
                <a:hlinkClick r:id="rId6"/>
              </a:rPr>
              <a:t>cidff.ariege@wanadoo.fr</a:t>
            </a:r>
            <a:endParaRPr lang="fr-FR" sz="2000" b="1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 pitchFamily="34" charset="0"/>
              <a:ea typeface="MS PGothic" pitchFamily="2"/>
              <a:cs typeface="Arial" panose="020B0604020202020204" pitchFamily="34" charset="0"/>
            </a:endParaRPr>
          </a:p>
          <a:p>
            <a:pPr algn="ctr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C55A11"/>
                </a:solidFill>
                <a:uFillTx/>
                <a:latin typeface="Arial" panose="020B0604020202020204" pitchFamily="34" charset="0"/>
                <a:ea typeface="MS PGothic" pitchFamily="2"/>
                <a:cs typeface="Arial" panose="020B0604020202020204" pitchFamily="34" charset="0"/>
              </a:rPr>
              <a:t>7 rue des moulins </a:t>
            </a:r>
            <a:br>
              <a:rPr lang="fr-FR" sz="2000" b="1" i="0" u="none" strike="noStrike" kern="1200" cap="none" spc="0" baseline="0" dirty="0">
                <a:solidFill>
                  <a:srgbClr val="C55A11"/>
                </a:solidFill>
                <a:uFillTx/>
                <a:latin typeface="Arial" panose="020B0604020202020204" pitchFamily="34" charset="0"/>
                <a:ea typeface="MS PGothic" pitchFamily="2"/>
                <a:cs typeface="Arial" panose="020B0604020202020204" pitchFamily="34" charset="0"/>
              </a:rPr>
            </a:br>
            <a:r>
              <a:rPr lang="fr-FR" sz="2000" b="1" i="0" u="none" strike="noStrike" kern="1200" cap="none" spc="0" baseline="0" dirty="0">
                <a:solidFill>
                  <a:srgbClr val="C55A11"/>
                </a:solidFill>
                <a:uFillTx/>
                <a:latin typeface="Arial" panose="020B0604020202020204" pitchFamily="34" charset="0"/>
                <a:ea typeface="MS PGothic" pitchFamily="2"/>
                <a:cs typeface="Arial" panose="020B0604020202020204" pitchFamily="34" charset="0"/>
              </a:rPr>
              <a:t>09000 Foix</a:t>
            </a:r>
          </a:p>
        </p:txBody>
      </p:sp>
      <p:pic>
        <p:nvPicPr>
          <p:cNvPr id="3" name="Image 1">
            <a:extLst>
              <a:ext uri="{FF2B5EF4-FFF2-40B4-BE49-F238E27FC236}">
                <a16:creationId xmlns:a16="http://schemas.microsoft.com/office/drawing/2014/main" id="{96E20C3F-1C85-B34D-3D8F-16A7B5392A36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/>
          </a:blip>
          <a:srcRect/>
          <a:stretch>
            <a:fillRect/>
          </a:stretch>
        </p:blipFill>
        <p:spPr>
          <a:xfrm>
            <a:off x="10128241" y="5870163"/>
            <a:ext cx="1913756" cy="98495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260430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362879"/>
            <a:ext cx="9627479" cy="89172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0" tIns="0" rIns="0" bIns="0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1200" cap="none" spc="0" baseline="0" dirty="0">
                <a:solidFill>
                  <a:schemeClr val="accent2">
                    <a:lumMod val="50000"/>
                  </a:schemeClr>
                </a:solidFill>
                <a:uFillTx/>
                <a:latin typeface="Arial" pitchFamily="18"/>
                <a:ea typeface="DejaVu Sans" pitchFamily="2"/>
                <a:cs typeface="DejaVu Sans" pitchFamily="2"/>
              </a:rPr>
              <a:t>LIEUX D’ACCUEIL DE JOUR</a:t>
            </a:r>
          </a:p>
        </p:txBody>
      </p:sp>
      <p:sp>
        <p:nvSpPr>
          <p:cNvPr id="3" name="CustomShape 2"/>
          <p:cNvSpPr/>
          <p:nvPr/>
        </p:nvSpPr>
        <p:spPr>
          <a:xfrm>
            <a:off x="4001" y="1282674"/>
            <a:ext cx="8813444" cy="87875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0" tIns="0" rIns="0" bIns="0" anchor="t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0" i="1" u="none" strike="noStrike" kern="1200" cap="none" spc="0" baseline="0" dirty="0">
                <a:solidFill>
                  <a:srgbClr val="0070C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Pour les victimes de violences conjugales et leurs enfants</a:t>
            </a:r>
          </a:p>
        </p:txBody>
      </p:sp>
      <p:sp>
        <p:nvSpPr>
          <p:cNvPr id="4" name="CustomShape 3"/>
          <p:cNvSpPr/>
          <p:nvPr/>
        </p:nvSpPr>
        <p:spPr>
          <a:xfrm>
            <a:off x="3680036" y="2345399"/>
            <a:ext cx="5947077" cy="384408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179999" tIns="251999" rIns="251999" bIns="0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>
                <a:solidFill>
                  <a:schemeClr val="accent4">
                    <a:lumMod val="75000"/>
                  </a:schemeClr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  <a:t>Pour s’extraire quelques heures du domicile</a:t>
            </a:r>
          </a:p>
          <a:p>
            <a:pPr marL="0" marR="0" lvl="0" indent="0" algn="l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>
                <a:solidFill>
                  <a:schemeClr val="accent4">
                    <a:lumMod val="75000"/>
                  </a:schemeClr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  <a:t>Pour souffler, dormir</a:t>
            </a:r>
          </a:p>
          <a:p>
            <a:pPr marL="0" marR="0" lvl="0" indent="0" algn="l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>
                <a:solidFill>
                  <a:schemeClr val="accent4">
                    <a:lumMod val="75000"/>
                  </a:schemeClr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  <a:t>Se restaurer</a:t>
            </a:r>
          </a:p>
          <a:p>
            <a:pPr marL="0" marR="0" lvl="0" indent="0" algn="l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>
                <a:solidFill>
                  <a:schemeClr val="accent4">
                    <a:lumMod val="75000"/>
                  </a:schemeClr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  <a:t>Pour rompre le silence, sortir de l’isolement</a:t>
            </a:r>
          </a:p>
          <a:p>
            <a:pPr marL="0" marR="0" lvl="0" indent="0" algn="l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>
                <a:solidFill>
                  <a:schemeClr val="accent4">
                    <a:lumMod val="75000"/>
                  </a:schemeClr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  <a:t>Être informée de ses droits</a:t>
            </a:r>
          </a:p>
          <a:p>
            <a:pPr marL="0" marR="0" lvl="0" indent="0" algn="l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>
                <a:solidFill>
                  <a:schemeClr val="accent4">
                    <a:lumMod val="75000"/>
                  </a:schemeClr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  <a:t>Débuter des démarches</a:t>
            </a:r>
          </a:p>
          <a:p>
            <a:pPr marL="0" marR="0" lvl="0" indent="0" algn="l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800" b="0" i="0" u="none" strike="noStrike" kern="1200" cap="none" spc="0" baseline="0" dirty="0">
              <a:solidFill>
                <a:srgbClr val="40404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  <p:pic>
        <p:nvPicPr>
          <p:cNvPr id="5" name="Espace réservé d’image 17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 l="36604" r="36604"/>
          <a:stretch>
            <a:fillRect/>
          </a:stretch>
        </p:blipFill>
        <p:spPr>
          <a:xfrm>
            <a:off x="9980639" y="0"/>
            <a:ext cx="2208961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CustomShape 4"/>
          <p:cNvSpPr/>
          <p:nvPr/>
        </p:nvSpPr>
        <p:spPr>
          <a:xfrm>
            <a:off x="11447638" y="6401878"/>
            <a:ext cx="275755" cy="27179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0" tIns="0" rIns="0" bIns="0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A65272E-BD86-4C92-A396-E88EFA8B0EAB}" type="slidenum">
              <a:rPr/>
              <a:t>2</a:t>
            </a:fld>
            <a:endParaRPr lang="fr-FR" sz="1200" b="0" i="1" u="none" strike="noStrike" kern="1200" cap="none" spc="0" baseline="0">
              <a:solidFill>
                <a:srgbClr val="FFFFFF"/>
              </a:solidFill>
              <a:uFillTx/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7" name="CustomShape 5"/>
          <p:cNvSpPr/>
          <p:nvPr/>
        </p:nvSpPr>
        <p:spPr>
          <a:xfrm>
            <a:off x="3680036" y="1801084"/>
            <a:ext cx="5881927" cy="63684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Ouverts de 9 h à 16 h Accueil sans rdv, en accès libre</a:t>
            </a:r>
          </a:p>
        </p:txBody>
      </p:sp>
      <p:sp>
        <p:nvSpPr>
          <p:cNvPr id="8" name="CustomShape 6"/>
          <p:cNvSpPr/>
          <p:nvPr/>
        </p:nvSpPr>
        <p:spPr>
          <a:xfrm>
            <a:off x="403917" y="3295442"/>
            <a:ext cx="2857443" cy="91116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sng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  <a:t>À Foix 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  <a:t>: au CIDFF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 pitchFamily="34" charset="0"/>
              <a:ea typeface="DejaVu Sans" pitchFamily="2"/>
              <a:cs typeface="Arial" panose="020B0604020202020204" pitchFamily="34" charset="0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sng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  <a:t>A Saint Girons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  <a:t> : au centre social CAF rue Sentenac </a:t>
            </a:r>
            <a:b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</a:b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  <a:t>05 61 67 51 72</a:t>
            </a:r>
          </a:p>
        </p:txBody>
      </p:sp>
      <p:sp>
        <p:nvSpPr>
          <p:cNvPr id="9" name="CustomShape 7"/>
          <p:cNvSpPr/>
          <p:nvPr/>
        </p:nvSpPr>
        <p:spPr>
          <a:xfrm>
            <a:off x="479520" y="4895835"/>
            <a:ext cx="3056043" cy="889564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sng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  <a:t>À Pamiers 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  <a:t>: 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  <a:t>VFA 4 rue des Carmes (05.61.67.51.72)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10" name="CustomShape 8"/>
          <p:cNvSpPr/>
          <p:nvPr/>
        </p:nvSpPr>
        <p:spPr>
          <a:xfrm>
            <a:off x="479520" y="2384279"/>
            <a:ext cx="3976204" cy="91116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 pitchFamily="34" charset="0"/>
              <a:ea typeface="DejaVu Sans" pitchFamily="2"/>
              <a:cs typeface="Arial" panose="020B0604020202020204" pitchFamily="34" charset="0"/>
            </a:endParaRPr>
          </a:p>
        </p:txBody>
      </p:sp>
      <p:pic>
        <p:nvPicPr>
          <p:cNvPr id="12" name="Image 1"/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>
            <a:off x="10128241" y="5870163"/>
            <a:ext cx="1913756" cy="98495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692628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171F9062-0890-79B0-BDAA-64C984EA1B7D}"/>
              </a:ext>
            </a:extLst>
          </p:cNvPr>
          <p:cNvSpPr txBox="1"/>
          <p:nvPr/>
        </p:nvSpPr>
        <p:spPr>
          <a:xfrm>
            <a:off x="5514072" y="213360"/>
            <a:ext cx="5928360" cy="26961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1" u="none" strike="noStrike" kern="1200" cap="none" spc="0" baseline="0" dirty="0">
                <a:solidFill>
                  <a:srgbClr val="C55A11"/>
                </a:solidFill>
                <a:uFillTx/>
                <a:latin typeface="Arial" pitchFamily="18"/>
                <a:ea typeface="DejaVu Sans" pitchFamily="2"/>
                <a:cs typeface="DejaVu Sans" pitchFamily="2"/>
              </a:rPr>
              <a:t>La prise en charge des auteurs</a:t>
            </a:r>
          </a:p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1" dirty="0">
                <a:solidFill>
                  <a:srgbClr val="C55A11"/>
                </a:solidFill>
                <a:latin typeface="Arial" pitchFamily="18"/>
                <a:ea typeface="DejaVu Sans" pitchFamily="2"/>
                <a:cs typeface="DejaVu Sans" pitchFamily="2"/>
              </a:rPr>
              <a:t>Combattre leur violence : 4 premières minutes</a:t>
            </a:r>
          </a:p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1" dirty="0">
              <a:solidFill>
                <a:srgbClr val="C55A11"/>
              </a:solidFill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1" dirty="0">
              <a:solidFill>
                <a:srgbClr val="C55A11"/>
              </a:solidFill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dirty="0">
                <a:solidFill>
                  <a:schemeClr val="accent4">
                    <a:lumMod val="50000"/>
                  </a:schemeClr>
                </a:solidFill>
              </a:rPr>
              <a:t>Fédération nationale des associations et des centres de prise en charge d'auteurs de violences conjugales &amp; familiales (FNACAV)</a:t>
            </a:r>
            <a:endParaRPr lang="fr-FR" sz="2000" i="1" dirty="0">
              <a:solidFill>
                <a:schemeClr val="accent4">
                  <a:lumMod val="50000"/>
                </a:schemeClr>
              </a:solidFill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1" dirty="0">
              <a:solidFill>
                <a:schemeClr val="accent4">
                  <a:lumMod val="50000"/>
                </a:schemeClr>
              </a:solidFill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1" dirty="0">
              <a:solidFill>
                <a:srgbClr val="C55A11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0CFACA2-274C-149D-8A56-5F02262D09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13360"/>
            <a:ext cx="4828272" cy="6332220"/>
          </a:xfrm>
          <a:prstGeom prst="rect">
            <a:avLst/>
          </a:prstGeom>
        </p:spPr>
      </p:pic>
      <p:pic>
        <p:nvPicPr>
          <p:cNvPr id="5" name="Espace réservé du contenu 6">
            <a:extLst>
              <a:ext uri="{FF2B5EF4-FFF2-40B4-BE49-F238E27FC236}">
                <a16:creationId xmlns:a16="http://schemas.microsoft.com/office/drawing/2014/main" id="{1C57EB5D-A1A4-900A-0365-1EC7EB06F7B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lum bright="11000"/>
          </a:blip>
          <a:srcRect t="7494" b="7494"/>
          <a:stretch>
            <a:fillRect/>
          </a:stretch>
        </p:blipFill>
        <p:spPr>
          <a:xfrm>
            <a:off x="6416041" y="2784430"/>
            <a:ext cx="3571248" cy="228863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4D290D2-ABD4-FA82-8CF6-5AB074D078D5}"/>
              </a:ext>
            </a:extLst>
          </p:cNvPr>
          <p:cNvSpPr txBox="1"/>
          <p:nvPr/>
        </p:nvSpPr>
        <p:spPr>
          <a:xfrm>
            <a:off x="5346432" y="5362263"/>
            <a:ext cx="6096000" cy="840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18"/>
                <a:ea typeface="DejaVu Sans" pitchFamily="2"/>
                <a:cs typeface="DejaVu Sans" pitchFamily="2"/>
              </a:rPr>
              <a:t>Ligne d’écoute pour les auteurs</a:t>
            </a:r>
          </a:p>
          <a:p>
            <a:pPr marL="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b="1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CPA groupe de parole, écoute, stages de responsabilisation…</a:t>
            </a:r>
            <a:endParaRPr lang="fr-FR" sz="1800" b="1" i="0" u="none" strike="noStrike" kern="1200" cap="none" spc="0" baseline="0" dirty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EC3CF49-A760-C923-722F-57C2B67BC35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>
            <a:off x="10278244" y="5873045"/>
            <a:ext cx="1913756" cy="98495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463200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4BCE4EE-5B43-CA72-FE17-536BCCD3F9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089" y="0"/>
            <a:ext cx="96918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334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515696" y="278194"/>
            <a:ext cx="10065307" cy="1192018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 dirty="0">
                <a:solidFill>
                  <a:srgbClr val="C55A11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17 </a:t>
            </a:r>
            <a:r>
              <a:rPr lang="fr-FR" sz="2400" b="0" i="0" u="none" strike="noStrike" kern="1200" cap="none" spc="0" baseline="0" dirty="0">
                <a:solidFill>
                  <a:srgbClr val="40404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en urgence, 24h/24h</a:t>
            </a:r>
            <a:endParaRPr lang="fr-FR" sz="2400" b="1" i="0" u="none" strike="noStrike" kern="1200" cap="none" spc="0" baseline="0" dirty="0">
              <a:solidFill>
                <a:srgbClr val="5CB8B3"/>
              </a:solidFill>
              <a:uFillTx/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algn="just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400" b="1" i="0" u="none" strike="noStrike" kern="1200" cap="none" spc="0" baseline="0" dirty="0">
              <a:solidFill>
                <a:srgbClr val="5CB8B3"/>
              </a:solidFill>
              <a:uFillTx/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algn="just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 dirty="0">
                <a:solidFill>
                  <a:srgbClr val="5CB8B3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Portail de signalement en ligne </a:t>
            </a:r>
            <a:r>
              <a:rPr lang="fr-FR" sz="2400" b="1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24h/24h, 7j/7j</a:t>
            </a:r>
            <a:endParaRPr lang="fr-FR" sz="2400" b="0" i="0" u="sng" strike="noStrike" kern="0" cap="none" spc="0" baseline="0" dirty="0">
              <a:solidFill>
                <a:srgbClr val="54C3BD"/>
              </a:solidFill>
              <a:uFillTx/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algn="just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400" b="0" i="0" u="sng" strike="noStrike" kern="0" cap="none" spc="0" baseline="0" dirty="0">
              <a:solidFill>
                <a:srgbClr val="54C3BD"/>
              </a:solidFill>
              <a:uFillTx/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algn="just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400" b="0" i="0" u="sng" strike="noStrike" kern="1200" cap="none" spc="0" baseline="0" dirty="0">
              <a:solidFill>
                <a:srgbClr val="002060"/>
              </a:solidFill>
              <a:uFillTx/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algn="just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400" b="1" i="0" u="none" strike="noStrike" kern="1200" cap="none" spc="0" baseline="0" dirty="0">
              <a:solidFill>
                <a:srgbClr val="002060"/>
              </a:solidFill>
              <a:uFillTx/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algn="just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 dirty="0">
                <a:solidFill>
                  <a:srgbClr val="00206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115 hébergement d’urgence</a:t>
            </a:r>
          </a:p>
          <a:p>
            <a:pPr marL="0" marR="0" lvl="0" indent="0" algn="l" defTabSz="914400" rtl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400" b="0" i="0" u="none" strike="noStrike" kern="1200" cap="none" spc="0" baseline="0" dirty="0">
              <a:solidFill>
                <a:srgbClr val="404040"/>
              </a:solidFill>
              <a:uFillTx/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CustomShape 2"/>
          <p:cNvSpPr/>
          <p:nvPr/>
        </p:nvSpPr>
        <p:spPr>
          <a:xfrm>
            <a:off x="487695" y="2668246"/>
            <a:ext cx="8528243" cy="30166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400" b="1" i="0" u="none" strike="noStrike" kern="1200" cap="none" spc="0" baseline="0">
              <a:solidFill>
                <a:srgbClr val="FF0000"/>
              </a:solidFill>
              <a:uFillTx/>
              <a:latin typeface="Comic Sans MS" pitchFamily="18"/>
              <a:ea typeface="ＭＳ Ｐゴシック" pitchFamily="2"/>
              <a:cs typeface="DejaVu Sans" pitchFamily="2"/>
            </a:endParaRPr>
          </a:p>
        </p:txBody>
      </p:sp>
      <p:pic>
        <p:nvPicPr>
          <p:cNvPr id="4" name="Picture 1036"/>
          <p:cNvPicPr>
            <a:picLocks noChangeAspect="1"/>
          </p:cNvPicPr>
          <p:nvPr/>
        </p:nvPicPr>
        <p:blipFill>
          <a:blip r:embed="rId3">
            <a:alphaModFix/>
            <a:lum bright="-11000"/>
          </a:blip>
          <a:srcRect/>
          <a:stretch>
            <a:fillRect/>
          </a:stretch>
        </p:blipFill>
        <p:spPr>
          <a:xfrm>
            <a:off x="3087445" y="3605213"/>
            <a:ext cx="4921808" cy="159515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CustomShape 4"/>
          <p:cNvSpPr/>
          <p:nvPr/>
        </p:nvSpPr>
        <p:spPr>
          <a:xfrm>
            <a:off x="3863879" y="5732638"/>
            <a:ext cx="4245476" cy="818278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3399"/>
              </a:buClr>
              <a:buSzPct val="45000"/>
              <a:buFont typeface="Arial" pitchFamily="32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00" b="0" i="0" u="none" strike="noStrike" kern="1200" cap="none" spc="0" baseline="0">
              <a:solidFill>
                <a:srgbClr val="003399"/>
              </a:solidFill>
              <a:uFillTx/>
              <a:latin typeface="Tahoma" pitchFamily="18"/>
              <a:ea typeface="MS PGothic" pitchFamily="2"/>
              <a:cs typeface="DejaVu Sans" pitchFamily="2"/>
            </a:endParaRPr>
          </a:p>
        </p:txBody>
      </p:sp>
      <p:sp>
        <p:nvSpPr>
          <p:cNvPr id="6" name="CustomShape 5"/>
          <p:cNvSpPr/>
          <p:nvPr/>
        </p:nvSpPr>
        <p:spPr>
          <a:xfrm>
            <a:off x="2525431" y="5505656"/>
            <a:ext cx="6045839" cy="45396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57241" cap="flat">
            <a:solidFill>
              <a:srgbClr val="99CCFF"/>
            </a:solidFill>
            <a:prstDash val="solid"/>
            <a:miter/>
          </a:ln>
        </p:spPr>
        <p:txBody>
          <a:bodyPr vert="horz" wrap="square" lIns="90004" tIns="44997" rIns="90004" bIns="44997" anchor="t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 dirty="0">
                <a:solidFill>
                  <a:srgbClr val="990000"/>
                </a:solidFill>
                <a:uFillTx/>
                <a:latin typeface="Tahoma" pitchFamily="18"/>
                <a:ea typeface="MS PGothic" pitchFamily="2"/>
                <a:cs typeface="DejaVu Sans" pitchFamily="2"/>
              </a:rPr>
              <a:t> www.stop-violences-femmes.gouv.fr</a:t>
            </a:r>
          </a:p>
        </p:txBody>
      </p:sp>
      <p:sp>
        <p:nvSpPr>
          <p:cNvPr id="8" name="CustomShape 5"/>
          <p:cNvSpPr/>
          <p:nvPr/>
        </p:nvSpPr>
        <p:spPr>
          <a:xfrm>
            <a:off x="213360" y="1657628"/>
            <a:ext cx="10332719" cy="45396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57241" cap="flat">
            <a:solidFill>
              <a:srgbClr val="99CCFF"/>
            </a:solidFill>
            <a:prstDash val="solid"/>
            <a:miter/>
          </a:ln>
        </p:spPr>
        <p:txBody>
          <a:bodyPr vert="horz" wrap="square" lIns="90004" tIns="44997" rIns="90004" bIns="44997" anchor="t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 dirty="0">
                <a:solidFill>
                  <a:srgbClr val="990000"/>
                </a:solidFill>
                <a:uFillTx/>
                <a:latin typeface="Tahoma" pitchFamily="18"/>
                <a:ea typeface="MS PGothic" pitchFamily="2"/>
                <a:cs typeface="DejaVu Sans" pitchFamily="2"/>
              </a:rPr>
              <a:t> </a:t>
            </a:r>
            <a:r>
              <a:rPr lang="fr-FR" sz="2000" b="1" i="0" u="none" strike="noStrike" kern="1200" cap="none" spc="0" baseline="0" dirty="0">
                <a:solidFill>
                  <a:srgbClr val="990000"/>
                </a:solidFill>
                <a:uFillTx/>
                <a:latin typeface="Tahoma" pitchFamily="18"/>
                <a:ea typeface="MS PGothic" pitchFamily="2"/>
                <a:cs typeface="DejaVu Sans" pitchFamily="2"/>
              </a:rPr>
              <a:t>www.signalement-violences-sexuelles-sexistes.gouv.fr</a:t>
            </a: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2E03E933-9472-AE84-0270-832E242DA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5810" y="254284"/>
            <a:ext cx="1076325" cy="123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Image 1">
            <a:extLst>
              <a:ext uri="{FF2B5EF4-FFF2-40B4-BE49-F238E27FC236}">
                <a16:creationId xmlns:a16="http://schemas.microsoft.com/office/drawing/2014/main" id="{8FAEB6AE-122D-280E-F92D-AAD36F330F3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/>
          <a:stretch>
            <a:fillRect/>
          </a:stretch>
        </p:blipFill>
        <p:spPr>
          <a:xfrm>
            <a:off x="10278244" y="5873045"/>
            <a:ext cx="1913756" cy="98495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274333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Effect">
                            <p:stCondLst>
                              <p:cond delay="1000"/>
                            </p:stCondLst>
                            <p:childTnLst>
                              <p:par>
                                <p:cTn id="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Effect">
                            <p:stCondLst>
                              <p:cond delay="1500"/>
                            </p:stCondLst>
                            <p:childTnLst>
                              <p:par>
                                <p:cTn 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333</Words>
  <Application>Microsoft Office PowerPoint</Application>
  <PresentationFormat>Grand écran</PresentationFormat>
  <Paragraphs>52</Paragraphs>
  <Slides>5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Tahoma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</dc:creator>
  <cp:lastModifiedBy>Utilisateur</cp:lastModifiedBy>
  <cp:revision>22</cp:revision>
  <dcterms:created xsi:type="dcterms:W3CDTF">2024-02-20T13:53:15Z</dcterms:created>
  <dcterms:modified xsi:type="dcterms:W3CDTF">2025-04-01T08:58:10Z</dcterms:modified>
</cp:coreProperties>
</file>