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9"/>
  </p:normalViewPr>
  <p:slideViewPr>
    <p:cSldViewPr snapToGrid="0">
      <p:cViewPr varScale="1">
        <p:scale>
          <a:sx n="48" d="100"/>
          <a:sy n="48" d="100"/>
        </p:scale>
        <p:origin x="25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Shape 19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t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et date</a:t>
            </a:r>
          </a:p>
        </p:txBody>
      </p:sp>
      <p:sp>
        <p:nvSpPr>
          <p:cNvPr id="12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Titre de la présentation</a:t>
            </a:r>
          </a:p>
        </p:txBody>
      </p:sp>
      <p:sp>
        <p:nvSpPr>
          <p:cNvPr id="13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Titre de diapo</a:t>
            </a:r>
          </a:p>
        </p:txBody>
      </p:sp>
      <p:sp>
        <p:nvSpPr>
          <p:cNvPr id="100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10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de l’agend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Titre de l’agenda</a:t>
            </a:r>
          </a:p>
        </p:txBody>
      </p:sp>
      <p:sp>
        <p:nvSpPr>
          <p:cNvPr id="109" name="Sous-titre de l’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l’agenda</a:t>
            </a:r>
          </a:p>
        </p:txBody>
      </p:sp>
      <p:sp>
        <p:nvSpPr>
          <p:cNvPr id="110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Rubriques de l’agenda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Én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Énoncé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Données clés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Données clés</a:t>
            </a:r>
          </a:p>
        </p:txBody>
      </p:sp>
      <p:sp>
        <p:nvSpPr>
          <p:cNvPr id="1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36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« Citation notable 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l de salade avec du riz frit, des œufs durs et des baguett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ol avec des beignets de saumon, de la salade et du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ol de pâtes pappardelle avec du beurre maître d’hôtel, des noisettes grillées et des lamelles de parmesan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l de salade avec du riz frit, des œufs durs et des baguett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70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71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e du titre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 anchor="ctr"/>
          <a:lstStyle>
            <a:lvl1pPr algn="ctr" defTabSz="825500">
              <a:lnSpc>
                <a:spcPct val="100000"/>
              </a:lnSpc>
              <a:defRPr sz="11200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Texte du titre</a:t>
            </a:r>
          </a:p>
        </p:txBody>
      </p:sp>
      <p:sp>
        <p:nvSpPr>
          <p:cNvPr id="18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ts et citrons vert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Titre de la présentation</a:t>
            </a:r>
          </a:p>
        </p:txBody>
      </p:sp>
      <p:sp>
        <p:nvSpPr>
          <p:cNvPr id="23" name="Auteur et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et date</a:t>
            </a:r>
          </a:p>
        </p:txBody>
      </p:sp>
      <p:sp>
        <p:nvSpPr>
          <p:cNvPr id="2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e du titre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 algn="ctr" defTabSz="825500">
              <a:lnSpc>
                <a:spcPct val="100000"/>
              </a:lnSpc>
              <a:defRPr sz="11200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Texte du titre</a:t>
            </a:r>
          </a:p>
        </p:txBody>
      </p:sp>
      <p:sp>
        <p:nvSpPr>
          <p:cNvPr id="18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8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l avec des beignets de saumon, de la salade et du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Titre de diapo</a:t>
            </a:r>
          </a:p>
        </p:txBody>
      </p:sp>
      <p:sp>
        <p:nvSpPr>
          <p:cNvPr id="3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Titre de diapo</a:t>
            </a:r>
          </a:p>
        </p:txBody>
      </p:sp>
      <p:sp>
        <p:nvSpPr>
          <p:cNvPr id="43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44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6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l de pâtes pappardelle avec du beurre maître d’hôtel, des noisettes grillées et des lamelles de parmesan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Titre de diapo</a:t>
            </a:r>
          </a:p>
        </p:txBody>
      </p:sp>
      <p:sp>
        <p:nvSpPr>
          <p:cNvPr id="6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, vidéo direct, pe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72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Titre de diapo</a:t>
            </a:r>
          </a:p>
        </p:txBody>
      </p:sp>
      <p:sp>
        <p:nvSpPr>
          <p:cNvPr id="7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, vidéo direct,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82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Titre de diapo</a:t>
            </a:r>
          </a:p>
        </p:txBody>
      </p:sp>
      <p:sp>
        <p:nvSpPr>
          <p:cNvPr id="8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re de section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Titre de section</a:t>
            </a:r>
          </a:p>
        </p:txBody>
      </p:sp>
      <p:sp>
        <p:nvSpPr>
          <p:cNvPr id="9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diap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Titre de diapo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image" Target="../media/image16.jpeg"/><Relationship Id="rId21" Type="http://schemas.openxmlformats.org/officeDocument/2006/relationships/image" Target="../media/image23.jpeg"/><Relationship Id="rId7" Type="http://schemas.openxmlformats.org/officeDocument/2006/relationships/image" Target="../media/image6.jpeg"/><Relationship Id="rId12" Type="http://schemas.openxmlformats.org/officeDocument/2006/relationships/image" Target="../media/image20.jpeg"/><Relationship Id="rId17" Type="http://schemas.openxmlformats.org/officeDocument/2006/relationships/image" Target="../media/image12.jpeg"/><Relationship Id="rId25" Type="http://schemas.openxmlformats.org/officeDocument/2006/relationships/image" Target="../media/image27.jpeg"/><Relationship Id="rId2" Type="http://schemas.openxmlformats.org/officeDocument/2006/relationships/image" Target="../media/image2.jpeg"/><Relationship Id="rId16" Type="http://schemas.openxmlformats.org/officeDocument/2006/relationships/image" Target="../media/image11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jpeg"/><Relationship Id="rId11" Type="http://schemas.openxmlformats.org/officeDocument/2006/relationships/image" Target="../media/image19.jpeg"/><Relationship Id="rId24" Type="http://schemas.openxmlformats.org/officeDocument/2006/relationships/image" Target="../media/image26.jpeg"/><Relationship Id="rId5" Type="http://schemas.openxmlformats.org/officeDocument/2006/relationships/image" Target="../media/image4.jpeg"/><Relationship Id="rId15" Type="http://schemas.openxmlformats.org/officeDocument/2006/relationships/image" Target="../media/image10.jpeg"/><Relationship Id="rId23" Type="http://schemas.openxmlformats.org/officeDocument/2006/relationships/image" Target="../media/image25.jpeg"/><Relationship Id="rId10" Type="http://schemas.openxmlformats.org/officeDocument/2006/relationships/image" Target="../media/image18.jpeg"/><Relationship Id="rId19" Type="http://schemas.openxmlformats.org/officeDocument/2006/relationships/image" Target="../media/image21.jpeg"/><Relationship Id="rId4" Type="http://schemas.openxmlformats.org/officeDocument/2006/relationships/image" Target="../media/image3.jpeg"/><Relationship Id="rId9" Type="http://schemas.openxmlformats.org/officeDocument/2006/relationships/image" Target="../media/image17.jpeg"/><Relationship Id="rId14" Type="http://schemas.openxmlformats.org/officeDocument/2006/relationships/image" Target="../media/image9.jpeg"/><Relationship Id="rId22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he French patisserie"/>
          <p:cNvSpPr txBox="1">
            <a:spLocks noGrp="1"/>
          </p:cNvSpPr>
          <p:nvPr>
            <p:ph type="title"/>
          </p:nvPr>
        </p:nvSpPr>
        <p:spPr>
          <a:xfrm>
            <a:off x="1778000" y="278941"/>
            <a:ext cx="20828000" cy="1037116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54025">
              <a:defRPr sz="6160"/>
            </a:lvl1pPr>
          </a:lstStyle>
          <a:p>
            <a:r>
              <a:t>The French patisserie </a:t>
            </a:r>
          </a:p>
        </p:txBody>
      </p:sp>
      <p:pic>
        <p:nvPicPr>
          <p:cNvPr id="19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457" y="1592790"/>
            <a:ext cx="8179476" cy="122692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CCA57FF-21F2-C48C-D1AD-BA625D6A4AEB}"/>
              </a:ext>
            </a:extLst>
          </p:cNvPr>
          <p:cNvSpPr txBox="1"/>
          <p:nvPr/>
        </p:nvSpPr>
        <p:spPr>
          <a:xfrm>
            <a:off x="397981" y="12092588"/>
            <a:ext cx="8179476" cy="13444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Heather, Lya and Ondina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Nougat"/>
          <p:cNvSpPr txBox="1">
            <a:spLocks noGrp="1"/>
          </p:cNvSpPr>
          <p:nvPr>
            <p:ph type="ctrTitle"/>
          </p:nvPr>
        </p:nvSpPr>
        <p:spPr>
          <a:xfrm>
            <a:off x="1495125" y="1403040"/>
            <a:ext cx="6986136" cy="3604389"/>
          </a:xfrm>
          <a:prstGeom prst="rect">
            <a:avLst/>
          </a:prstGeom>
        </p:spPr>
        <p:txBody>
          <a:bodyPr/>
          <a:lstStyle/>
          <a:p>
            <a:r>
              <a:t>Nougat</a:t>
            </a:r>
          </a:p>
        </p:txBody>
      </p:sp>
      <p:sp>
        <p:nvSpPr>
          <p:cNvPr id="290" name="It’s a Candy made of"/>
          <p:cNvSpPr txBox="1"/>
          <p:nvPr/>
        </p:nvSpPr>
        <p:spPr>
          <a:xfrm>
            <a:off x="1230414" y="5490360"/>
            <a:ext cx="9630184" cy="2735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r>
              <a:rPr dirty="0"/>
              <a:t>It’s a Candy made of</a:t>
            </a:r>
            <a:r>
              <a:rPr lang="fr-FR" dirty="0"/>
              <a:t> </a:t>
            </a:r>
            <a:r>
              <a:rPr lang="fr-FR" dirty="0" err="1"/>
              <a:t>egg</a:t>
            </a:r>
            <a:r>
              <a:rPr lang="fr-FR" dirty="0"/>
              <a:t> </a:t>
            </a:r>
            <a:r>
              <a:rPr lang="fr-FR" dirty="0" err="1"/>
              <a:t>whites</a:t>
            </a:r>
            <a:r>
              <a:rPr lang="fr-FR" dirty="0"/>
              <a:t> and </a:t>
            </a:r>
            <a:r>
              <a:rPr lang="fr-FR" dirty="0" err="1"/>
              <a:t>almonds</a:t>
            </a:r>
            <a:r>
              <a:rPr lang="fr-FR" dirty="0"/>
              <a:t> </a:t>
            </a:r>
            <a:r>
              <a:rPr dirty="0"/>
              <a:t> </a:t>
            </a:r>
          </a:p>
        </p:txBody>
      </p:sp>
      <p:pic>
        <p:nvPicPr>
          <p:cNvPr id="29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3228" y="428433"/>
            <a:ext cx="12522507" cy="125225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Les violettes de Toulouse"/>
          <p:cNvSpPr txBox="1">
            <a:spLocks noGrp="1"/>
          </p:cNvSpPr>
          <p:nvPr>
            <p:ph type="ctrTitle"/>
          </p:nvPr>
        </p:nvSpPr>
        <p:spPr>
          <a:xfrm>
            <a:off x="588375" y="639034"/>
            <a:ext cx="13192306" cy="2223834"/>
          </a:xfrm>
          <a:prstGeom prst="rect">
            <a:avLst/>
          </a:prstGeom>
        </p:spPr>
        <p:txBody>
          <a:bodyPr/>
          <a:lstStyle>
            <a:lvl1pPr defTabSz="1853137">
              <a:defRPr sz="8816" spc="-176"/>
            </a:lvl1pPr>
          </a:lstStyle>
          <a:p>
            <a:r>
              <a:rPr dirty="0"/>
              <a:t>Les </a:t>
            </a:r>
            <a:r>
              <a:rPr dirty="0" err="1"/>
              <a:t>violettes</a:t>
            </a:r>
            <a:r>
              <a:rPr dirty="0"/>
              <a:t> de Toulouse </a:t>
            </a:r>
          </a:p>
        </p:txBody>
      </p:sp>
      <p:sp>
        <p:nvSpPr>
          <p:cNvPr id="294" name="It’s a Candy made of"/>
          <p:cNvSpPr txBox="1"/>
          <p:nvPr/>
        </p:nvSpPr>
        <p:spPr>
          <a:xfrm>
            <a:off x="1132486" y="5190565"/>
            <a:ext cx="11059514" cy="2223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pPr>
              <a:lnSpc>
                <a:spcPct val="160000"/>
              </a:lnSpc>
            </a:pPr>
            <a:r>
              <a:rPr dirty="0"/>
              <a:t>It’s a Candy made of </a:t>
            </a:r>
            <a:r>
              <a:rPr lang="fr-FR" dirty="0"/>
              <a:t>violets </a:t>
            </a:r>
            <a:endParaRPr dirty="0"/>
          </a:p>
        </p:txBody>
      </p:sp>
      <p:pic>
        <p:nvPicPr>
          <p:cNvPr id="295" name="IMG_0005.jpeg" descr="IMG_000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3898" y="3221765"/>
            <a:ext cx="10769601" cy="9855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Les calisson d’aix en provence"/>
          <p:cNvSpPr txBox="1">
            <a:spLocks noGrp="1"/>
          </p:cNvSpPr>
          <p:nvPr>
            <p:ph type="ctrTitle"/>
          </p:nvPr>
        </p:nvSpPr>
        <p:spPr>
          <a:xfrm>
            <a:off x="1495125" y="1403040"/>
            <a:ext cx="6986136" cy="3604389"/>
          </a:xfrm>
          <a:prstGeom prst="rect">
            <a:avLst/>
          </a:prstGeom>
        </p:spPr>
        <p:txBody>
          <a:bodyPr/>
          <a:lstStyle>
            <a:lvl1pPr defTabSz="1389853">
              <a:defRPr sz="6612" spc="-132"/>
            </a:lvl1pPr>
          </a:lstStyle>
          <a:p>
            <a:r>
              <a:t>Les calisson d’aix en provence</a:t>
            </a:r>
          </a:p>
        </p:txBody>
      </p:sp>
      <p:sp>
        <p:nvSpPr>
          <p:cNvPr id="298" name="It’s a Candy made of"/>
          <p:cNvSpPr txBox="1"/>
          <p:nvPr/>
        </p:nvSpPr>
        <p:spPr>
          <a:xfrm>
            <a:off x="1167076" y="5394176"/>
            <a:ext cx="7642233" cy="4180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pPr>
              <a:lnSpc>
                <a:spcPct val="160000"/>
              </a:lnSpc>
            </a:pPr>
            <a:r>
              <a:rPr dirty="0"/>
              <a:t>It’s a Candy made of </a:t>
            </a:r>
            <a:endParaRPr lang="fr-FR" dirty="0"/>
          </a:p>
          <a:p>
            <a:pPr>
              <a:lnSpc>
                <a:spcPct val="160000"/>
              </a:lnSpc>
            </a:pPr>
            <a:r>
              <a:rPr lang="fr-FR" dirty="0" err="1"/>
              <a:t>Marzipan</a:t>
            </a:r>
            <a:r>
              <a:rPr lang="fr-FR" dirty="0"/>
              <a:t> (</a:t>
            </a:r>
            <a:r>
              <a:rPr lang="fr-FR" dirty="0" err="1"/>
              <a:t>almonds</a:t>
            </a:r>
            <a:r>
              <a:rPr lang="fr-FR" dirty="0"/>
              <a:t>)  </a:t>
            </a:r>
            <a:endParaRPr dirty="0"/>
          </a:p>
        </p:txBody>
      </p:sp>
      <p:pic>
        <p:nvPicPr>
          <p:cNvPr id="299" name="IMG_0007.jpeg" descr="IMG_000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6337" y="1566489"/>
            <a:ext cx="14118996" cy="105830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Rectangle"/>
          <p:cNvSpPr/>
          <p:nvPr/>
        </p:nvSpPr>
        <p:spPr>
          <a:xfrm>
            <a:off x="6441042" y="12294483"/>
            <a:ext cx="17769290" cy="1158302"/>
          </a:xfrm>
          <a:prstGeom prst="rect">
            <a:avLst/>
          </a:prstGeom>
          <a:solidFill>
            <a:srgbClr val="FF818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2" name="Rectangle"/>
          <p:cNvSpPr/>
          <p:nvPr/>
        </p:nvSpPr>
        <p:spPr>
          <a:xfrm>
            <a:off x="17055977" y="788481"/>
            <a:ext cx="6943367" cy="9501135"/>
          </a:xfrm>
          <a:prstGeom prst="rect">
            <a:avLst/>
          </a:prstGeom>
          <a:solidFill>
            <a:srgbClr val="FF86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3" name="They are smooth and crispy on the outside but chewy on the inside."/>
          <p:cNvSpPr/>
          <p:nvPr/>
        </p:nvSpPr>
        <p:spPr>
          <a:xfrm>
            <a:off x="4409042" y="7919684"/>
            <a:ext cx="11700618" cy="3489660"/>
          </a:xfrm>
          <a:prstGeom prst="rect">
            <a:avLst/>
          </a:prstGeom>
          <a:solidFill>
            <a:srgbClr val="FFDB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5800" b="1" i="1" u="sng"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defTabSz="825500">
              <a:lnSpc>
                <a:spcPct val="100000"/>
              </a:lnSpc>
              <a:spcBef>
                <a:spcPts val="0"/>
              </a:spcBef>
              <a:defRPr sz="5800" b="1" i="1" u="sng"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Gill Sans"/>
                <a:ea typeface="Gill Sans"/>
                <a:cs typeface="Gill Sans"/>
                <a:sym typeface="Gill Sans"/>
              </a:defRPr>
            </a:pPr>
            <a:r>
              <a:t>They are smooth and crispy on the outside but chewy on the inside.</a:t>
            </a:r>
          </a:p>
        </p:txBody>
      </p:sp>
      <p:sp>
        <p:nvSpPr>
          <p:cNvPr id="304" name="Rectangle aux angles arrondis"/>
          <p:cNvSpPr/>
          <p:nvPr/>
        </p:nvSpPr>
        <p:spPr>
          <a:xfrm>
            <a:off x="4437780" y="4520810"/>
            <a:ext cx="10884526" cy="4244486"/>
          </a:xfrm>
          <a:prstGeom prst="roundRect">
            <a:avLst>
              <a:gd name="adj" fmla="val 14749"/>
            </a:avLst>
          </a:prstGeom>
          <a:solidFill>
            <a:srgbClr val="FFA57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4A4C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5" name="Rectangle aux angles arrondis"/>
          <p:cNvSpPr/>
          <p:nvPr/>
        </p:nvSpPr>
        <p:spPr>
          <a:xfrm>
            <a:off x="149186" y="2086319"/>
            <a:ext cx="15431267" cy="6091410"/>
          </a:xfrm>
          <a:prstGeom prst="roundRect">
            <a:avLst>
              <a:gd name="adj" fmla="val 14287"/>
            </a:avLst>
          </a:prstGeom>
          <a:solidFill>
            <a:srgbClr val="FFCCA9"/>
          </a:solidFill>
          <a:ln w="38100">
            <a:solidFill>
              <a:srgbClr val="E63B7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gradFill flip="none" rotWithShape="1">
                  <a:gsLst>
                    <a:gs pos="0">
                      <a:schemeClr val="accent1">
                        <a:lumOff val="16847"/>
                      </a:schemeClr>
                    </a:gs>
                    <a:gs pos="100000">
                      <a:schemeClr val="accent1">
                        <a:lumOff val="-13575"/>
                      </a:schemeClr>
                    </a:gs>
                  </a:gsLst>
                  <a:lin ang="5400000" scaled="0"/>
                </a:gra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6" name="Meringue"/>
          <p:cNvSpPr txBox="1">
            <a:spLocks noGrp="1"/>
          </p:cNvSpPr>
          <p:nvPr>
            <p:ph type="title"/>
          </p:nvPr>
        </p:nvSpPr>
        <p:spPr>
          <a:xfrm>
            <a:off x="6029436" y="-2541732"/>
            <a:ext cx="21971004" cy="4648201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948B"/>
                    </a:gs>
                    <a:gs pos="100000">
                      <a:srgbClr val="CBF0FF"/>
                    </a:gs>
                  </a:gsLst>
                  <a:lin ang="5400000" scaled="0"/>
                </a:gra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Meringue</a:t>
            </a:r>
          </a:p>
        </p:txBody>
      </p:sp>
      <p:sp>
        <p:nvSpPr>
          <p:cNvPr id="307" name="Meringues are a French pastry made from whipped egg whites and sugar , then dried in the oven at a low temperature giving it a sweet taste and a light texture."/>
          <p:cNvSpPr txBox="1">
            <a:spLocks noGrp="1"/>
          </p:cNvSpPr>
          <p:nvPr>
            <p:ph type="body" sz="half" idx="1"/>
          </p:nvPr>
        </p:nvSpPr>
        <p:spPr>
          <a:xfrm>
            <a:off x="368957" y="2471853"/>
            <a:ext cx="14455049" cy="7000744"/>
          </a:xfrm>
          <a:prstGeom prst="rect">
            <a:avLst/>
          </a:prstGeom>
        </p:spPr>
        <p:txBody>
          <a:bodyPr/>
          <a:lstStyle/>
          <a:p>
            <a:pPr defTabSz="775969">
              <a:defRPr sz="6674" i="1" u="sng">
                <a:gradFill flip="none" rotWithShape="1">
                  <a:gsLst>
                    <a:gs pos="0">
                      <a:srgbClr val="FF6E62"/>
                    </a:gs>
                    <a:gs pos="100000">
                      <a:srgbClr val="FF4015"/>
                    </a:gs>
                  </a:gsLst>
                  <a:lin ang="5400000" scaled="0"/>
                </a:gradFill>
                <a:latin typeface="Gill Sans"/>
                <a:ea typeface="Gill Sans"/>
                <a:cs typeface="Gill Sans"/>
                <a:sym typeface="Gill Sans"/>
              </a:defRPr>
            </a:pPr>
            <a:r>
              <a:t>Meringues are a French pastry made from whipped egg whites and sugar , then dried in the oven at a low temperature giving it a sweet taste and a light texture.</a:t>
            </a:r>
          </a:p>
          <a:p>
            <a:pPr defTabSz="775969">
              <a:defRPr sz="6674" i="1" u="sng">
                <a:gradFill flip="none" rotWithShape="1">
                  <a:gsLst>
                    <a:gs pos="0">
                      <a:srgbClr val="FF6E62"/>
                    </a:gs>
                    <a:gs pos="100000">
                      <a:srgbClr val="FF4015"/>
                    </a:gs>
                  </a:gsLst>
                  <a:lin ang="5400000" scaled="0"/>
                </a:gra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308" name="IMG_0001.jpeg" descr="IMG_00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8816" y="1187904"/>
            <a:ext cx="6639466" cy="95686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IMG_0005.jpeg" descr="IMG_0005.jpeg"/>
          <p:cNvPicPr>
            <a:picLocks noChangeAspect="1"/>
          </p:cNvPicPr>
          <p:nvPr/>
        </p:nvPicPr>
        <p:blipFill>
          <a:blip r:embed="rId3"/>
          <a:srcRect t="8684"/>
          <a:stretch>
            <a:fillRect/>
          </a:stretch>
        </p:blipFill>
        <p:spPr>
          <a:xfrm rot="1166917">
            <a:off x="-1398923" y="10391247"/>
            <a:ext cx="5285196" cy="3532586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It can also be used in other pastries such as pavlova and meringue cake"/>
          <p:cNvSpPr txBox="1"/>
          <p:nvPr/>
        </p:nvSpPr>
        <p:spPr>
          <a:xfrm>
            <a:off x="7132681" y="12448184"/>
            <a:ext cx="18158142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200">
                <a:latin typeface="Kaiti TC Regular"/>
                <a:ea typeface="Kaiti TC Regular"/>
                <a:cs typeface="Kaiti TC Regular"/>
                <a:sym typeface="Kaiti TC Regular"/>
              </a:defRPr>
            </a:lvl1pPr>
          </a:lstStyle>
          <a:p>
            <a:r>
              <a:t>It can also be used in other pastries such as pavlova and meringue cake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*Choux dough is made from butter, water ,flour and eggs"/>
          <p:cNvSpPr/>
          <p:nvPr/>
        </p:nvSpPr>
        <p:spPr>
          <a:xfrm>
            <a:off x="467451" y="8705039"/>
            <a:ext cx="10179257" cy="3634618"/>
          </a:xfrm>
          <a:prstGeom prst="roundRect">
            <a:avLst>
              <a:gd name="adj" fmla="val 10000"/>
            </a:avLst>
          </a:prstGeom>
          <a:solidFill>
            <a:srgbClr val="FFD9A8"/>
          </a:solidFill>
          <a:ln w="88900">
            <a:solidFill>
              <a:srgbClr val="683B00"/>
            </a:solidFill>
            <a:prstDash val="sysDot"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7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*Choux dough is made from butter, water ,flour and eggs</a:t>
            </a:r>
          </a:p>
        </p:txBody>
      </p:sp>
      <p:sp>
        <p:nvSpPr>
          <p:cNvPr id="313" name="Éclairs are another type of pastry of French origin, made from *choux dough , a cream filling and topped with a flavored icing ."/>
          <p:cNvSpPr/>
          <p:nvPr/>
        </p:nvSpPr>
        <p:spPr>
          <a:xfrm>
            <a:off x="883644" y="1921523"/>
            <a:ext cx="11758459" cy="7504785"/>
          </a:xfrm>
          <a:prstGeom prst="roundRect">
            <a:avLst>
              <a:gd name="adj" fmla="val 7551"/>
            </a:avLst>
          </a:prstGeom>
          <a:solidFill>
            <a:srgbClr val="301700"/>
          </a:solidFill>
          <a:ln w="127000" cap="rnd">
            <a:solidFill>
              <a:srgbClr val="F1C3BA"/>
            </a:solidFill>
            <a:custDash>
              <a:ds d="100000" sp="200000"/>
            </a:custDash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600">
                <a:solidFill>
                  <a:srgbClr val="FFFFFF"/>
                </a:solidFill>
                <a:latin typeface="Savoye LET Plain:1.0"/>
                <a:ea typeface="Savoye LET Plain:1.0"/>
                <a:cs typeface="Savoye LET Plain:1.0"/>
                <a:sym typeface="Savoye LET Plain:1.0"/>
              </a:defRPr>
            </a:lvl1pPr>
          </a:lstStyle>
          <a:p>
            <a:r>
              <a:t>Éclairs are another type of pastry of French origin, made from *choux dough , a cream filling and topped with a flavored icing .</a:t>
            </a:r>
          </a:p>
        </p:txBody>
      </p:sp>
      <p:sp>
        <p:nvSpPr>
          <p:cNvPr id="314" name="Rectangle"/>
          <p:cNvSpPr/>
          <p:nvPr/>
        </p:nvSpPr>
        <p:spPr>
          <a:xfrm>
            <a:off x="13663210" y="1364102"/>
            <a:ext cx="10228857" cy="304341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5" name="Rectangle"/>
          <p:cNvSpPr/>
          <p:nvPr/>
        </p:nvSpPr>
        <p:spPr>
          <a:xfrm>
            <a:off x="13663210" y="5117488"/>
            <a:ext cx="10228857" cy="30434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6" name="Rectangle"/>
          <p:cNvSpPr/>
          <p:nvPr/>
        </p:nvSpPr>
        <p:spPr>
          <a:xfrm>
            <a:off x="13663210" y="8642885"/>
            <a:ext cx="10228857" cy="304341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7" name="Éclairs"/>
          <p:cNvSpPr txBox="1"/>
          <p:nvPr/>
        </p:nvSpPr>
        <p:spPr>
          <a:xfrm>
            <a:off x="7487669" y="48046"/>
            <a:ext cx="4172967" cy="157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11600" spc="-232">
                <a:latin typeface="STIX Two Math Regular"/>
                <a:ea typeface="STIX Two Math Regular"/>
                <a:cs typeface="STIX Two Math Regular"/>
                <a:sym typeface="STIX Two Math Regular"/>
              </a:defRPr>
            </a:lvl1pPr>
          </a:lstStyle>
          <a:p>
            <a:r>
              <a:t>Éclairs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A1A98C2-56A8-B273-26A8-817AF2A9E990}"/>
              </a:ext>
            </a:extLst>
          </p:cNvPr>
          <p:cNvSpPr txBox="1"/>
          <p:nvPr/>
        </p:nvSpPr>
        <p:spPr>
          <a:xfrm>
            <a:off x="20699346" y="12339657"/>
            <a:ext cx="3192721" cy="13444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By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Noëlly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oday we show you the French patisserie…"/>
          <p:cNvSpPr txBox="1">
            <a:spLocks noGrp="1"/>
          </p:cNvSpPr>
          <p:nvPr>
            <p:ph type="title"/>
          </p:nvPr>
        </p:nvSpPr>
        <p:spPr>
          <a:xfrm>
            <a:off x="267885" y="444765"/>
            <a:ext cx="23848230" cy="3461481"/>
          </a:xfrm>
          <a:prstGeom prst="rect">
            <a:avLst/>
          </a:prstGeom>
        </p:spPr>
        <p:txBody>
          <a:bodyPr/>
          <a:lstStyle/>
          <a:p>
            <a:pPr defTabSz="718184">
              <a:defRPr sz="9744"/>
            </a:pPr>
            <a:r>
              <a:t>Today we show you the French patisserie </a:t>
            </a:r>
          </a:p>
          <a:p>
            <a:pPr defTabSz="718184">
              <a:defRPr sz="9744"/>
            </a:pPr>
            <a:r>
              <a:t>We have the </a:t>
            </a:r>
          </a:p>
        </p:txBody>
      </p:sp>
      <p:sp>
        <p:nvSpPr>
          <p:cNvPr id="202" name="Macaron"/>
          <p:cNvSpPr txBox="1"/>
          <p:nvPr/>
        </p:nvSpPr>
        <p:spPr>
          <a:xfrm>
            <a:off x="958690" y="4348338"/>
            <a:ext cx="2587294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Macaron</a:t>
            </a:r>
          </a:p>
        </p:txBody>
      </p:sp>
      <p:pic>
        <p:nvPicPr>
          <p:cNvPr id="203" name="IMG_0003.jpeg" descr="IMG_000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449" y="5383487"/>
            <a:ext cx="2153777" cy="1284255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Mille-feuille"/>
          <p:cNvSpPr txBox="1"/>
          <p:nvPr/>
        </p:nvSpPr>
        <p:spPr>
          <a:xfrm>
            <a:off x="5879558" y="3986388"/>
            <a:ext cx="2269029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Mille-feuille</a:t>
            </a:r>
          </a:p>
        </p:txBody>
      </p:sp>
      <p:pic>
        <p:nvPicPr>
          <p:cNvPr id="205" name="IMG_0004.jpeg" descr="IMG_000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163" y="5468432"/>
            <a:ext cx="1558106" cy="1555694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aint-Honoré"/>
          <p:cNvSpPr txBox="1"/>
          <p:nvPr/>
        </p:nvSpPr>
        <p:spPr>
          <a:xfrm>
            <a:off x="8558607" y="3535744"/>
            <a:ext cx="3398640" cy="1472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355600">
              <a:lnSpc>
                <a:spcPct val="100000"/>
              </a:lnSpc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  <a:p>
            <a:pPr defTabSz="355600">
              <a:lnSpc>
                <a:spcPct val="100000"/>
              </a:lnSpc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Saint-Honoré</a:t>
            </a:r>
          </a:p>
        </p:txBody>
      </p:sp>
      <p:pic>
        <p:nvPicPr>
          <p:cNvPr id="207" name="IMG_0005.jpeg" descr="IMG_000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7127" y="4971514"/>
            <a:ext cx="2641601" cy="210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Madeleine"/>
          <p:cNvSpPr txBox="1"/>
          <p:nvPr/>
        </p:nvSpPr>
        <p:spPr>
          <a:xfrm>
            <a:off x="13419991" y="4176964"/>
            <a:ext cx="2925776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Madeleine</a:t>
            </a:r>
          </a:p>
        </p:txBody>
      </p:sp>
      <p:pic>
        <p:nvPicPr>
          <p:cNvPr id="209" name="IMG_0006.jpeg" descr="IMG_0006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63838" y="5113127"/>
            <a:ext cx="2438082" cy="1824975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Paris-brest"/>
          <p:cNvSpPr txBox="1"/>
          <p:nvPr/>
        </p:nvSpPr>
        <p:spPr>
          <a:xfrm>
            <a:off x="17626347" y="3815014"/>
            <a:ext cx="1987487" cy="1532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Paris-brest</a:t>
            </a:r>
          </a:p>
        </p:txBody>
      </p:sp>
      <p:pic>
        <p:nvPicPr>
          <p:cNvPr id="211" name="IMG_0007.jpeg" descr="IMG_0007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1449" y="5265450"/>
            <a:ext cx="1772727" cy="1520329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Éclair"/>
          <p:cNvSpPr txBox="1"/>
          <p:nvPr/>
        </p:nvSpPr>
        <p:spPr>
          <a:xfrm>
            <a:off x="21138260" y="3867880"/>
            <a:ext cx="2109896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Éclair</a:t>
            </a:r>
          </a:p>
        </p:txBody>
      </p:sp>
      <p:pic>
        <p:nvPicPr>
          <p:cNvPr id="213" name="IMG_0009.jpeg" descr="IMG_0009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94411" y="4709622"/>
            <a:ext cx="2192128" cy="2173231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Tarte au citron"/>
          <p:cNvSpPr txBox="1"/>
          <p:nvPr/>
        </p:nvSpPr>
        <p:spPr>
          <a:xfrm>
            <a:off x="934208" y="7324280"/>
            <a:ext cx="3236065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Tarte au citron</a:t>
            </a:r>
          </a:p>
        </p:txBody>
      </p:sp>
      <p:pic>
        <p:nvPicPr>
          <p:cNvPr id="215" name="IMG_0010.jpeg" descr="IMG_0010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701" y="9159726"/>
            <a:ext cx="2435779" cy="2398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IMG_0011.jpeg" descr="IMG_0011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7000" y="8988157"/>
            <a:ext cx="2118723" cy="2141711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Palmier"/>
          <p:cNvSpPr txBox="1"/>
          <p:nvPr/>
        </p:nvSpPr>
        <p:spPr>
          <a:xfrm>
            <a:off x="4679943" y="7467275"/>
            <a:ext cx="242816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Palmier</a:t>
            </a:r>
          </a:p>
        </p:txBody>
      </p:sp>
      <p:sp>
        <p:nvSpPr>
          <p:cNvPr id="218" name="Cannelé"/>
          <p:cNvSpPr txBox="1"/>
          <p:nvPr/>
        </p:nvSpPr>
        <p:spPr>
          <a:xfrm>
            <a:off x="8597051" y="7467275"/>
            <a:ext cx="246488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Cannelé</a:t>
            </a:r>
          </a:p>
        </p:txBody>
      </p:sp>
      <p:pic>
        <p:nvPicPr>
          <p:cNvPr id="219" name="IMG_0012.jpeg" descr="IMG_0012.jpe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14403" y="8313236"/>
            <a:ext cx="2830182" cy="2404769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Opéra"/>
          <p:cNvSpPr txBox="1"/>
          <p:nvPr/>
        </p:nvSpPr>
        <p:spPr>
          <a:xfrm>
            <a:off x="13860667" y="7467275"/>
            <a:ext cx="204442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Opéra</a:t>
            </a:r>
          </a:p>
        </p:txBody>
      </p:sp>
      <p:pic>
        <p:nvPicPr>
          <p:cNvPr id="221" name="IMG_0013.jpeg" descr="IMG_0013.jpe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487609" y="8357411"/>
            <a:ext cx="2790540" cy="231642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Brioche"/>
          <p:cNvSpPr txBox="1"/>
          <p:nvPr/>
        </p:nvSpPr>
        <p:spPr>
          <a:xfrm>
            <a:off x="17538286" y="7467275"/>
            <a:ext cx="2893318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Brioche</a:t>
            </a:r>
          </a:p>
        </p:txBody>
      </p:sp>
      <p:pic>
        <p:nvPicPr>
          <p:cNvPr id="223" name="IMG_0016.jpeg" descr="IMG_0016.jpe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766043" y="8671601"/>
            <a:ext cx="3708095" cy="2236219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Flan"/>
          <p:cNvSpPr txBox="1"/>
          <p:nvPr/>
        </p:nvSpPr>
        <p:spPr>
          <a:xfrm>
            <a:off x="20850597" y="7686230"/>
            <a:ext cx="268522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Flan</a:t>
            </a:r>
          </a:p>
        </p:txBody>
      </p:sp>
      <p:pic>
        <p:nvPicPr>
          <p:cNvPr id="225" name="IMG_0017.jpeg" descr="IMG_0017.jpe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841360" y="8619015"/>
            <a:ext cx="2298232" cy="23413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We have the 2 best seller in French patisserie we have croissant and the pain au chocolat"/>
          <p:cNvSpPr txBox="1">
            <a:spLocks noGrp="1"/>
          </p:cNvSpPr>
          <p:nvPr>
            <p:ph type="title"/>
          </p:nvPr>
        </p:nvSpPr>
        <p:spPr>
          <a:xfrm>
            <a:off x="413131" y="249909"/>
            <a:ext cx="23557737" cy="3216008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dirty="0"/>
              <a:t>We have the 2 best seller in French pa</a:t>
            </a:r>
            <a:r>
              <a:rPr lang="fr-FR" dirty="0" err="1"/>
              <a:t>stry</a:t>
            </a:r>
            <a:r>
              <a:rPr dirty="0"/>
              <a:t> </a:t>
            </a:r>
            <a:r>
              <a:rPr lang="fr-FR" dirty="0"/>
              <a:t>: </a:t>
            </a:r>
            <a:r>
              <a:rPr dirty="0"/>
              <a:t>croissant</a:t>
            </a:r>
            <a:r>
              <a:rPr lang="fr-FR" dirty="0"/>
              <a:t>s</a:t>
            </a:r>
            <a:r>
              <a:rPr dirty="0"/>
              <a:t> and the pain</a:t>
            </a:r>
            <a:r>
              <a:rPr lang="fr-FR" dirty="0"/>
              <a:t>s</a:t>
            </a:r>
            <a:r>
              <a:rPr dirty="0"/>
              <a:t> au </a:t>
            </a:r>
            <a:r>
              <a:rPr dirty="0" err="1"/>
              <a:t>chocolat</a:t>
            </a:r>
            <a:endParaRPr dirty="0"/>
          </a:p>
        </p:txBody>
      </p:sp>
      <p:pic>
        <p:nvPicPr>
          <p:cNvPr id="228" name="IMG_0031.jpeg" descr="IMG_003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386" y="5393533"/>
            <a:ext cx="8222414" cy="5743801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Pain au chocolat"/>
          <p:cNvSpPr txBox="1"/>
          <p:nvPr/>
        </p:nvSpPr>
        <p:spPr>
          <a:xfrm>
            <a:off x="4278249" y="4082211"/>
            <a:ext cx="542068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rPr dirty="0"/>
              <a:t>Pain</a:t>
            </a:r>
            <a:r>
              <a:rPr lang="fr-FR" dirty="0"/>
              <a:t>s</a:t>
            </a:r>
            <a:r>
              <a:rPr dirty="0"/>
              <a:t> au </a:t>
            </a:r>
            <a:r>
              <a:rPr dirty="0" err="1"/>
              <a:t>chocolat</a:t>
            </a:r>
            <a:endParaRPr dirty="0"/>
          </a:p>
        </p:txBody>
      </p:sp>
      <p:pic>
        <p:nvPicPr>
          <p:cNvPr id="230" name="IMG_0032.jpeg" descr="IMG_003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5015" y="4920298"/>
            <a:ext cx="6216185" cy="7979641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Croissant"/>
          <p:cNvSpPr txBox="1"/>
          <p:nvPr/>
        </p:nvSpPr>
        <p:spPr>
          <a:xfrm>
            <a:off x="17384534" y="3684538"/>
            <a:ext cx="3722866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rPr dirty="0"/>
              <a:t>Croissant</a:t>
            </a:r>
            <a:r>
              <a:rPr lang="fr-FR" dirty="0"/>
              <a:t>s</a:t>
            </a:r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IMG_0003.jpeg" descr="IMG_000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594" y="1875125"/>
            <a:ext cx="3399760" cy="202721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Macaron"/>
          <p:cNvSpPr txBox="1"/>
          <p:nvPr/>
        </p:nvSpPr>
        <p:spPr>
          <a:xfrm>
            <a:off x="958690" y="676049"/>
            <a:ext cx="2587294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Macaron</a:t>
            </a:r>
          </a:p>
        </p:txBody>
      </p:sp>
      <p:sp>
        <p:nvSpPr>
          <p:cNvPr id="235" name="Ingrédients"/>
          <p:cNvSpPr txBox="1"/>
          <p:nvPr/>
        </p:nvSpPr>
        <p:spPr>
          <a:xfrm>
            <a:off x="487413" y="4292980"/>
            <a:ext cx="352984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Ingrédients</a:t>
            </a:r>
          </a:p>
        </p:txBody>
      </p:sp>
      <p:pic>
        <p:nvPicPr>
          <p:cNvPr id="236" name="IMG_0018.jpeg" descr="IMG_0018.jpeg"/>
          <p:cNvPicPr>
            <a:picLocks noChangeAspect="1"/>
          </p:cNvPicPr>
          <p:nvPr/>
        </p:nvPicPr>
        <p:blipFill>
          <a:blip r:embed="rId3"/>
          <a:srcRect r="18291"/>
          <a:stretch>
            <a:fillRect/>
          </a:stretch>
        </p:blipFill>
        <p:spPr>
          <a:xfrm>
            <a:off x="706588" y="5188103"/>
            <a:ext cx="2406005" cy="1883120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Mille-feuille"/>
          <p:cNvSpPr txBox="1"/>
          <p:nvPr/>
        </p:nvSpPr>
        <p:spPr>
          <a:xfrm>
            <a:off x="5267509" y="485472"/>
            <a:ext cx="2269029" cy="1532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Mille-feuille</a:t>
            </a:r>
          </a:p>
        </p:txBody>
      </p:sp>
      <p:pic>
        <p:nvPicPr>
          <p:cNvPr id="238" name="IMG_0004.jpeg" descr="IMG_000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3260" y="2110884"/>
            <a:ext cx="1558105" cy="15556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G_0005.jpeg" descr="IMG_000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9905" y="1666454"/>
            <a:ext cx="2641601" cy="210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aint-Honoré"/>
          <p:cNvSpPr txBox="1"/>
          <p:nvPr/>
        </p:nvSpPr>
        <p:spPr>
          <a:xfrm>
            <a:off x="8129462" y="-170208"/>
            <a:ext cx="3398640" cy="1472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355600">
              <a:lnSpc>
                <a:spcPct val="100000"/>
              </a:lnSpc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  <a:p>
            <a:pPr defTabSz="355600">
              <a:lnSpc>
                <a:spcPct val="100000"/>
              </a:lnSpc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Saint-Honoré</a:t>
            </a:r>
          </a:p>
        </p:txBody>
      </p:sp>
      <p:pic>
        <p:nvPicPr>
          <p:cNvPr id="241" name="IMG_0006.jpeg" descr="IMG_0006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64873" y="1808066"/>
            <a:ext cx="2438082" cy="1824976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Madeleine"/>
          <p:cNvSpPr txBox="1"/>
          <p:nvPr/>
        </p:nvSpPr>
        <p:spPr>
          <a:xfrm>
            <a:off x="12121026" y="406747"/>
            <a:ext cx="2925777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Madeleine</a:t>
            </a:r>
          </a:p>
        </p:txBody>
      </p:sp>
      <p:pic>
        <p:nvPicPr>
          <p:cNvPr id="243" name="IMG_0007.jpeg" descr="IMG_0007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54243" y="1960390"/>
            <a:ext cx="1772727" cy="1520329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Paris-brest"/>
          <p:cNvSpPr txBox="1"/>
          <p:nvPr/>
        </p:nvSpPr>
        <p:spPr>
          <a:xfrm>
            <a:off x="15916870" y="44797"/>
            <a:ext cx="1987486" cy="1532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Paris-brest</a:t>
            </a:r>
          </a:p>
        </p:txBody>
      </p:sp>
      <p:pic>
        <p:nvPicPr>
          <p:cNvPr id="245" name="IMG_0009.jpeg" descr="IMG_0009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98518" y="1389120"/>
            <a:ext cx="2192128" cy="2173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IMG_0019.jpeg" descr="IMG_0019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1077" y="3966837"/>
            <a:ext cx="2082471" cy="2820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G_0020.jpeg" descr="IMG_0020.jpe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2400" y="4138612"/>
            <a:ext cx="3396612" cy="27320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IMG_0021.jpeg" descr="IMG_0021.jpe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13719" y="3903298"/>
            <a:ext cx="1940391" cy="2151429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Éclair"/>
          <p:cNvSpPr txBox="1"/>
          <p:nvPr/>
        </p:nvSpPr>
        <p:spPr>
          <a:xfrm>
            <a:off x="19791754" y="406747"/>
            <a:ext cx="2109897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Éclair</a:t>
            </a:r>
          </a:p>
        </p:txBody>
      </p:sp>
      <p:pic>
        <p:nvPicPr>
          <p:cNvPr id="250" name="IMG_0022.jpeg" descr="IMG_0022.jpe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114280" y="4030675"/>
            <a:ext cx="1705947" cy="18966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G_0010.jpeg" descr="IMG_0010.jpe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9873" y="8789765"/>
            <a:ext cx="2435779" cy="2398378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Tarte au citron"/>
          <p:cNvSpPr txBox="1"/>
          <p:nvPr/>
        </p:nvSpPr>
        <p:spPr>
          <a:xfrm>
            <a:off x="291441" y="7164354"/>
            <a:ext cx="3236065" cy="1532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Tarte au citron</a:t>
            </a:r>
          </a:p>
        </p:txBody>
      </p:sp>
      <p:pic>
        <p:nvPicPr>
          <p:cNvPr id="253" name="IMG_0011.jpeg" descr="IMG_0011.jpe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08398" y="8351627"/>
            <a:ext cx="2118722" cy="2141711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Palmier"/>
          <p:cNvSpPr txBox="1"/>
          <p:nvPr/>
        </p:nvSpPr>
        <p:spPr>
          <a:xfrm>
            <a:off x="3651702" y="7165023"/>
            <a:ext cx="242816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Palmier</a:t>
            </a:r>
          </a:p>
        </p:txBody>
      </p:sp>
      <p:sp>
        <p:nvSpPr>
          <p:cNvPr id="255" name="Cannelé"/>
          <p:cNvSpPr txBox="1"/>
          <p:nvPr/>
        </p:nvSpPr>
        <p:spPr>
          <a:xfrm>
            <a:off x="7323991" y="7165023"/>
            <a:ext cx="246488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Cannelé</a:t>
            </a:r>
          </a:p>
        </p:txBody>
      </p:sp>
      <p:pic>
        <p:nvPicPr>
          <p:cNvPr id="256" name="IMG_0012.jpeg" descr="IMG_0012.jpe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41343" y="8220098"/>
            <a:ext cx="2830182" cy="24047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IMG_0013.jpeg" descr="IMG_0013.jpe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033004" y="7234626"/>
            <a:ext cx="2790540" cy="2316420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Opéra"/>
          <p:cNvSpPr txBox="1"/>
          <p:nvPr/>
        </p:nvSpPr>
        <p:spPr>
          <a:xfrm>
            <a:off x="11169787" y="6240460"/>
            <a:ext cx="2044427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Opéra</a:t>
            </a:r>
          </a:p>
        </p:txBody>
      </p:sp>
      <p:pic>
        <p:nvPicPr>
          <p:cNvPr id="259" name="IMG_0016.jpeg" descr="IMG_0016.jpe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86560" y="6451129"/>
            <a:ext cx="3708094" cy="2236219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Brioche"/>
          <p:cNvSpPr txBox="1"/>
          <p:nvPr/>
        </p:nvSpPr>
        <p:spPr>
          <a:xfrm>
            <a:off x="15522058" y="5100425"/>
            <a:ext cx="2893318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Brioche</a:t>
            </a:r>
          </a:p>
        </p:txBody>
      </p:sp>
      <p:pic>
        <p:nvPicPr>
          <p:cNvPr id="261" name="IMG_0017.jpeg" descr="IMG_0017.jpe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376204" y="7003208"/>
            <a:ext cx="2298232" cy="2341391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Flan"/>
          <p:cNvSpPr txBox="1"/>
          <p:nvPr/>
        </p:nvSpPr>
        <p:spPr>
          <a:xfrm>
            <a:off x="19944765" y="6061062"/>
            <a:ext cx="2685222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lnSpc>
                <a:spcPct val="100000"/>
              </a:lnSpc>
              <a:spcBef>
                <a:spcPts val="5900"/>
              </a:spcBef>
            </a:lvl1pPr>
          </a:lstStyle>
          <a:p>
            <a:r>
              <a:t>Flan</a:t>
            </a:r>
          </a:p>
        </p:txBody>
      </p:sp>
      <p:pic>
        <p:nvPicPr>
          <p:cNvPr id="263" name="IMG_0023.jpeg" descr="IMG_0023.jpe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62454" y="11281223"/>
            <a:ext cx="910617" cy="21657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G_0024.jpeg" descr="IMG_0024.jpe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020279" y="3548310"/>
            <a:ext cx="2440657" cy="14845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IMG_0026.jpeg" descr="IMG_0026.jpe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538349" y="10871510"/>
            <a:ext cx="4654868" cy="15775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IMG_0027.jpeg" descr="IMG_0027.jpe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171081" y="10871510"/>
            <a:ext cx="2770704" cy="2502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IMG_0028.jpeg" descr="IMG_0028.jpe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063516" y="9736780"/>
            <a:ext cx="2729514" cy="3625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IMG_0029.jpeg" descr="IMG_0029.jpe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5387716" y="9636883"/>
            <a:ext cx="3705781" cy="2668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G_0030.jpeg" descr="IMG_0030.jpe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0277672" y="10291417"/>
            <a:ext cx="2495294" cy="25158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ookies and candy"/>
          <p:cNvSpPr txBox="1">
            <a:spLocks noGrp="1"/>
          </p:cNvSpPr>
          <p:nvPr>
            <p:ph type="ctrTitle"/>
          </p:nvPr>
        </p:nvSpPr>
        <p:spPr>
          <a:xfrm>
            <a:off x="5110853" y="4464424"/>
            <a:ext cx="14538812" cy="2902666"/>
          </a:xfrm>
          <a:prstGeom prst="rect">
            <a:avLst/>
          </a:prstGeom>
        </p:spPr>
        <p:txBody>
          <a:bodyPr/>
          <a:lstStyle/>
          <a:p>
            <a:r>
              <a:rPr dirty="0"/>
              <a:t>Cookies and candy</a:t>
            </a:r>
          </a:p>
        </p:txBody>
      </p:sp>
      <p:sp>
        <p:nvSpPr>
          <p:cNvPr id="2" name="Cookies and candy">
            <a:extLst>
              <a:ext uri="{FF2B5EF4-FFF2-40B4-BE49-F238E27FC236}">
                <a16:creationId xmlns:a16="http://schemas.microsoft.com/office/drawing/2014/main" id="{4426C661-2059-5A43-E3E2-4AB223387EBC}"/>
              </a:ext>
            </a:extLst>
          </p:cNvPr>
          <p:cNvSpPr txBox="1">
            <a:spLocks/>
          </p:cNvSpPr>
          <p:nvPr/>
        </p:nvSpPr>
        <p:spPr>
          <a:xfrm>
            <a:off x="1121559" y="9861177"/>
            <a:ext cx="14538812" cy="2902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600" b="1" i="0" u="none" strike="noStrike" cap="none" spc="-232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fr-FR" sz="4800" b="0" dirty="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fr-FR" sz="4800" b="0" dirty="0" err="1">
                <a:solidFill>
                  <a:schemeClr val="bg2">
                    <a:lumMod val="25000"/>
                  </a:schemeClr>
                </a:solidFill>
              </a:rPr>
              <a:t>Manavaï</a:t>
            </a:r>
            <a:r>
              <a:rPr lang="fr-FR" sz="4800" b="0" dirty="0">
                <a:solidFill>
                  <a:schemeClr val="bg2">
                    <a:lumMod val="25000"/>
                  </a:schemeClr>
                </a:solidFill>
              </a:rPr>
              <a:t>, Sixtine, Lisa and Maelle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alet breton"/>
          <p:cNvSpPr txBox="1">
            <a:spLocks noGrp="1"/>
          </p:cNvSpPr>
          <p:nvPr>
            <p:ph type="ctrTitle"/>
          </p:nvPr>
        </p:nvSpPr>
        <p:spPr>
          <a:xfrm>
            <a:off x="1837871" y="631860"/>
            <a:ext cx="9630185" cy="4718316"/>
          </a:xfrm>
          <a:prstGeom prst="rect">
            <a:avLst/>
          </a:prstGeom>
        </p:spPr>
        <p:txBody>
          <a:bodyPr/>
          <a:lstStyle/>
          <a:p>
            <a:r>
              <a:t>Palet breton</a:t>
            </a:r>
          </a:p>
        </p:txBody>
      </p:sp>
      <p:sp>
        <p:nvSpPr>
          <p:cNvPr id="274" name="It’s a buttery cookie"/>
          <p:cNvSpPr txBox="1"/>
          <p:nvPr/>
        </p:nvSpPr>
        <p:spPr>
          <a:xfrm>
            <a:off x="1279378" y="5416914"/>
            <a:ext cx="9630184" cy="1927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r>
              <a:t>It’s a buttery cookie </a:t>
            </a:r>
          </a:p>
        </p:txBody>
      </p:sp>
      <p:pic>
        <p:nvPicPr>
          <p:cNvPr id="275" name="IMG_0013.jpeg" descr="IMG_001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5570" y="113587"/>
            <a:ext cx="11876583" cy="119117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etit beurre"/>
          <p:cNvSpPr txBox="1">
            <a:spLocks noGrp="1"/>
          </p:cNvSpPr>
          <p:nvPr>
            <p:ph type="ctrTitle"/>
          </p:nvPr>
        </p:nvSpPr>
        <p:spPr>
          <a:xfrm>
            <a:off x="932040" y="1170462"/>
            <a:ext cx="8418329" cy="3273882"/>
          </a:xfrm>
          <a:prstGeom prst="rect">
            <a:avLst/>
          </a:prstGeom>
        </p:spPr>
        <p:txBody>
          <a:bodyPr/>
          <a:lstStyle>
            <a:lvl1pPr defTabSz="2413955">
              <a:defRPr sz="11484" spc="-229"/>
            </a:lvl1pPr>
          </a:lstStyle>
          <a:p>
            <a:r>
              <a:t>Petit beurre </a:t>
            </a:r>
          </a:p>
        </p:txBody>
      </p:sp>
      <p:sp>
        <p:nvSpPr>
          <p:cNvPr id="278" name="It’s a well-known cookie made in Nantes"/>
          <p:cNvSpPr txBox="1"/>
          <p:nvPr/>
        </p:nvSpPr>
        <p:spPr>
          <a:xfrm>
            <a:off x="618365" y="5490360"/>
            <a:ext cx="9630185" cy="2735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r>
              <a:t>It’s a well-known cookie made in Nantes </a:t>
            </a:r>
          </a:p>
        </p:txBody>
      </p:sp>
      <p:pic>
        <p:nvPicPr>
          <p:cNvPr id="2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535728">
            <a:off x="9020695" y="1373650"/>
            <a:ext cx="20064695" cy="10968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almier"/>
          <p:cNvSpPr txBox="1">
            <a:spLocks noGrp="1"/>
          </p:cNvSpPr>
          <p:nvPr>
            <p:ph type="ctrTitle"/>
          </p:nvPr>
        </p:nvSpPr>
        <p:spPr>
          <a:xfrm>
            <a:off x="1495125" y="1403040"/>
            <a:ext cx="6986136" cy="3604389"/>
          </a:xfrm>
          <a:prstGeom prst="rect">
            <a:avLst/>
          </a:prstGeom>
        </p:spPr>
        <p:txBody>
          <a:bodyPr/>
          <a:lstStyle/>
          <a:p>
            <a:r>
              <a:t>Palmier</a:t>
            </a:r>
          </a:p>
        </p:txBody>
      </p:sp>
      <p:sp>
        <p:nvSpPr>
          <p:cNvPr id="282" name="It’s a heart-shaped puff…"/>
          <p:cNvSpPr txBox="1"/>
          <p:nvPr/>
        </p:nvSpPr>
        <p:spPr>
          <a:xfrm>
            <a:off x="1205932" y="6083991"/>
            <a:ext cx="9630184" cy="2735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 sz="6000" b="1" spc="-119"/>
            </a:pPr>
            <a:r>
              <a:t>It’s a heart-shaped puff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6000" b="1" spc="-119"/>
            </a:pPr>
            <a:r>
              <a:t> pastery cookie</a:t>
            </a:r>
          </a:p>
        </p:txBody>
      </p:sp>
      <p:pic>
        <p:nvPicPr>
          <p:cNvPr id="283" name="vidéo-collée.png" descr="vidéo-collé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323" y="215440"/>
            <a:ext cx="14990776" cy="11243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ousquille catalane"/>
          <p:cNvSpPr txBox="1">
            <a:spLocks noGrp="1"/>
          </p:cNvSpPr>
          <p:nvPr>
            <p:ph type="ctrTitle"/>
          </p:nvPr>
        </p:nvSpPr>
        <p:spPr>
          <a:xfrm>
            <a:off x="442402" y="1231667"/>
            <a:ext cx="11735630" cy="3604388"/>
          </a:xfrm>
          <a:prstGeom prst="rect">
            <a:avLst/>
          </a:prstGeom>
        </p:spPr>
        <p:txBody>
          <a:bodyPr/>
          <a:lstStyle>
            <a:lvl1pPr defTabSz="2121354">
              <a:defRPr sz="10092" spc="-201"/>
            </a:lvl1pPr>
          </a:lstStyle>
          <a:p>
            <a:r>
              <a:t>Rousquille catalane</a:t>
            </a:r>
          </a:p>
        </p:txBody>
      </p:sp>
      <p:sp>
        <p:nvSpPr>
          <p:cNvPr id="286" name="It’s a donut-shaped cookie made of"/>
          <p:cNvSpPr txBox="1"/>
          <p:nvPr/>
        </p:nvSpPr>
        <p:spPr>
          <a:xfrm>
            <a:off x="1205932" y="5351929"/>
            <a:ext cx="10725949" cy="4464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6000" b="1" spc="-119"/>
            </a:lvl1pPr>
          </a:lstStyle>
          <a:p>
            <a:pPr>
              <a:lnSpc>
                <a:spcPct val="150000"/>
              </a:lnSpc>
            </a:pPr>
            <a:r>
              <a:rPr dirty="0"/>
              <a:t>It’s a donut-shaped cookie made of </a:t>
            </a:r>
            <a:r>
              <a:rPr lang="fr-FR" dirty="0"/>
              <a:t> </a:t>
            </a:r>
            <a:r>
              <a:rPr lang="fr-FR" dirty="0" err="1"/>
              <a:t>flour</a:t>
            </a:r>
            <a:r>
              <a:rPr lang="fr-FR" dirty="0"/>
              <a:t> and </a:t>
            </a:r>
            <a:r>
              <a:rPr lang="fr-FR" dirty="0" err="1"/>
              <a:t>covered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lemon</a:t>
            </a:r>
            <a:r>
              <a:rPr lang="fr-FR" dirty="0"/>
              <a:t>-anise </a:t>
            </a:r>
            <a:r>
              <a:rPr lang="fr-FR" dirty="0" err="1"/>
              <a:t>icing</a:t>
            </a:r>
            <a:r>
              <a:rPr lang="fr-FR" dirty="0"/>
              <a:t>. </a:t>
            </a:r>
            <a:endParaRPr dirty="0"/>
          </a:p>
        </p:txBody>
      </p:sp>
      <p:pic>
        <p:nvPicPr>
          <p:cNvPr id="28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2120" y="1080265"/>
            <a:ext cx="11812531" cy="118125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258</Words>
  <Application>Microsoft Macintosh PowerPoint</Application>
  <PresentationFormat>Personnalisé</PresentationFormat>
  <Paragraphs>61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Helvetica Neue</vt:lpstr>
      <vt:lpstr>Helvetica Neue Light</vt:lpstr>
      <vt:lpstr>Helvetica Neue Medium</vt:lpstr>
      <vt:lpstr>21_BasicWhite</vt:lpstr>
      <vt:lpstr>The French patisserie </vt:lpstr>
      <vt:lpstr>Today we show you the French patisserie  We have the </vt:lpstr>
      <vt:lpstr>We have the 2 best seller in French pastry : croissants and the pains au chocolat</vt:lpstr>
      <vt:lpstr>Présentation PowerPoint</vt:lpstr>
      <vt:lpstr>Cookies and candy</vt:lpstr>
      <vt:lpstr>Palet breton</vt:lpstr>
      <vt:lpstr>Petit beurre </vt:lpstr>
      <vt:lpstr>Palmier</vt:lpstr>
      <vt:lpstr>Rousquille catalane</vt:lpstr>
      <vt:lpstr>Nougat</vt:lpstr>
      <vt:lpstr>Les violettes de Toulouse </vt:lpstr>
      <vt:lpstr>Les calisson d’aix en provence</vt:lpstr>
      <vt:lpstr>Meringue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2</cp:revision>
  <dcterms:modified xsi:type="dcterms:W3CDTF">2026-05-25T11:42:21Z</dcterms:modified>
</cp:coreProperties>
</file>